
<file path=[Content_Types].xml><?xml version="1.0" encoding="utf-8"?>
<Types xmlns="http://schemas.openxmlformats.org/package/2006/content-types">
  <Override PartName="/ppt/slides/slide45.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slides/slide30.xml" ContentType="application/vnd.openxmlformats-officedocument.presentationml.slide+xml"/>
  <Override PartName="/ppt/slides/slide46.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44.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50"/>
  </p:notesMasterIdLst>
  <p:sldIdLst>
    <p:sldId id="256" r:id="rId2"/>
    <p:sldId id="257" r:id="rId3"/>
    <p:sldId id="258" r:id="rId4"/>
    <p:sldId id="314" r:id="rId5"/>
    <p:sldId id="319" r:id="rId6"/>
    <p:sldId id="315" r:id="rId7"/>
    <p:sldId id="316" r:id="rId8"/>
    <p:sldId id="259" r:id="rId9"/>
    <p:sldId id="318" r:id="rId10"/>
    <p:sldId id="324" r:id="rId11"/>
    <p:sldId id="325" r:id="rId12"/>
    <p:sldId id="270" r:id="rId13"/>
    <p:sldId id="271" r:id="rId14"/>
    <p:sldId id="272" r:id="rId15"/>
    <p:sldId id="275" r:id="rId16"/>
    <p:sldId id="276" r:id="rId17"/>
    <p:sldId id="277" r:id="rId18"/>
    <p:sldId id="278" r:id="rId19"/>
    <p:sldId id="279" r:id="rId20"/>
    <p:sldId id="317" r:id="rId21"/>
    <p:sldId id="280" r:id="rId22"/>
    <p:sldId id="281" r:id="rId23"/>
    <p:sldId id="282" r:id="rId24"/>
    <p:sldId id="283" r:id="rId25"/>
    <p:sldId id="284" r:id="rId26"/>
    <p:sldId id="285" r:id="rId27"/>
    <p:sldId id="286" r:id="rId28"/>
    <p:sldId id="287" r:id="rId29"/>
    <p:sldId id="288" r:id="rId30"/>
    <p:sldId id="320" r:id="rId31"/>
    <p:sldId id="321" r:id="rId32"/>
    <p:sldId id="323" r:id="rId33"/>
    <p:sldId id="289" r:id="rId34"/>
    <p:sldId id="290" r:id="rId35"/>
    <p:sldId id="291" r:id="rId36"/>
    <p:sldId id="326" r:id="rId37"/>
    <p:sldId id="292" r:id="rId38"/>
    <p:sldId id="293" r:id="rId39"/>
    <p:sldId id="294" r:id="rId40"/>
    <p:sldId id="295" r:id="rId41"/>
    <p:sldId id="296" r:id="rId42"/>
    <p:sldId id="297" r:id="rId43"/>
    <p:sldId id="299" r:id="rId44"/>
    <p:sldId id="327" r:id="rId45"/>
    <p:sldId id="300" r:id="rId46"/>
    <p:sldId id="298" r:id="rId47"/>
    <p:sldId id="328" r:id="rId48"/>
    <p:sldId id="302" r:id="rId49"/>
  </p:sldIdLst>
  <p:sldSz cx="13004800" cy="9753600"/>
  <p:notesSz cx="6858000" cy="9144000"/>
  <p:defaultTextStyle>
    <a:defPPr>
      <a:defRPr lang="en-US"/>
    </a:defPPr>
    <a:lvl1pPr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1pPr>
    <a:lvl2pPr marL="4572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3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3400" kern="1200">
        <a:solidFill>
          <a:srgbClr val="000000"/>
        </a:solidFill>
        <a:latin typeface="Times New Roman" charset="0"/>
        <a:ea typeface="ヒラギノ明朝 ProN W3" charset="-128"/>
        <a:cs typeface="ヒラギノ明朝 ProN W3" charset="-128"/>
        <a:sym typeface="Times New Roman"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horzBarState="maximized">
    <p:restoredLeft sz="15620"/>
    <p:restoredTop sz="94660"/>
  </p:normalViewPr>
  <p:slideViewPr>
    <p:cSldViewPr>
      <p:cViewPr varScale="1">
        <p:scale>
          <a:sx n="116" d="100"/>
          <a:sy n="116" d="100"/>
        </p:scale>
        <p:origin x="-824" y="-112"/>
      </p:cViewPr>
      <p:guideLst>
        <p:guide orient="horz" pos="3072"/>
        <p:guide pos="4096"/>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B47347B-204A-7446-9C2E-70FE66A558ED}" type="datetime1">
              <a:rPr lang="en-US"/>
              <a:pPr/>
              <a:t>1/13/14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7514A95-9D51-3041-AB93-D107D95A70B1}"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a:lstStyle/>
          <a:p>
            <a:pPr eaLnBrk="1" hangingPunct="1">
              <a:spcBef>
                <a:spcPct val="0"/>
              </a:spcBef>
            </a:pPr>
            <a:endParaRPr lang="en-US" smtClean="0"/>
          </a:p>
        </p:txBody>
      </p:sp>
      <p:sp>
        <p:nvSpPr>
          <p:cNvPr id="16388" name="Slide Number Placeholder 3"/>
          <p:cNvSpPr>
            <a:spLocks noGrp="1"/>
          </p:cNvSpPr>
          <p:nvPr>
            <p:ph type="sldNum" sz="quarter" idx="5"/>
          </p:nvPr>
        </p:nvSpPr>
        <p:spPr bwMode="auto">
          <a:noFill/>
          <a:ln>
            <a:miter lim="800000"/>
            <a:headEnd/>
            <a:tailEnd/>
          </a:ln>
        </p:spPr>
        <p:txBody>
          <a:bodyPr/>
          <a:lstStyle/>
          <a:p>
            <a:fld id="{E138CD91-446B-7344-A1DD-A5313F395D4D}" type="slidenum">
              <a:rPr lang="en-US" smtClean="0"/>
              <a:pPr/>
              <a:t>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2E166016-B233-1F40-93F5-2EC19F65F9FD}" type="slidenum">
              <a:rPr lang="en-US"/>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84ADD8C7-12AB-DB4E-854A-39436806E979}"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0"/>
            <a:ext cx="2908300"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7700" y="0"/>
            <a:ext cx="8572500"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F274278C-BE91-6B44-912B-C3647CDC341D}"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0A17526F-175A-6C48-9174-B04A91FA1515}" type="slidenum">
              <a:rPr lang="en-US"/>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fld id="{9D82746A-3B06-9541-9DB6-1C8FC30F09D3}"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7700" y="1841500"/>
            <a:ext cx="5740400" cy="791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40500" y="1841500"/>
            <a:ext cx="5740400" cy="791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fld id="{8108B02D-9EDA-D24C-809B-1AA4DFDD8A66}"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fld id="{BEED80EA-F103-4E42-94A8-E5A20711059F}"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fld id="{00E22356-C818-C647-96EF-DCEA16FFAD2F}"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fld id="{874C1DC6-7A63-264E-9DB9-78B3EDC2BA6B}"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0F65E979-F2CC-5045-B33F-028AFF46C771}"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Tahoma" charset="0"/>
            </a:endParaRP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fld id="{C4CCCF56-4ED4-1C4D-83A4-64BFEF5CD993}"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73100" y="0"/>
            <a:ext cx="11595100" cy="1295400"/>
          </a:xfrm>
          <a:prstGeom prst="rect">
            <a:avLst/>
          </a:prstGeom>
          <a:noFill/>
          <a:ln w="12700">
            <a:noFill/>
            <a:miter lim="800000"/>
            <a:headEnd/>
            <a:tailEnd/>
          </a:ln>
        </p:spPr>
        <p:txBody>
          <a:bodyPr vert="horz" wrap="square" lIns="50800" tIns="50800" rIns="108599" bIns="50800" numCol="1" anchor="b" anchorCtr="0" compatLnSpc="1">
            <a:prstTxWarp prst="textNoShape">
              <a:avLst/>
            </a:prstTxWarp>
          </a:bodyPr>
          <a:lstStyle/>
          <a:p>
            <a:pPr lvl="0"/>
            <a:r>
              <a:rPr lang="en-US">
                <a:sym typeface="Helvetica" charset="0"/>
              </a:rPr>
              <a:t>Click to edit Master title style</a:t>
            </a:r>
          </a:p>
        </p:txBody>
      </p:sp>
      <p:sp>
        <p:nvSpPr>
          <p:cNvPr id="1027" name="Rectangle 2"/>
          <p:cNvSpPr>
            <a:spLocks noGrp="1" noChangeArrowheads="1"/>
          </p:cNvSpPr>
          <p:nvPr>
            <p:ph type="body" idx="1"/>
          </p:nvPr>
        </p:nvSpPr>
        <p:spPr bwMode="auto">
          <a:xfrm>
            <a:off x="647700" y="1841500"/>
            <a:ext cx="11633200" cy="7912100"/>
          </a:xfrm>
          <a:prstGeom prst="rect">
            <a:avLst/>
          </a:prstGeom>
          <a:noFill/>
          <a:ln w="12700">
            <a:noFill/>
            <a:miter lim="800000"/>
            <a:headEnd/>
            <a:tailEnd/>
          </a:ln>
        </p:spPr>
        <p:txBody>
          <a:bodyPr vert="horz" wrap="square" lIns="50800" tIns="50800" rIns="108599" bIns="50800" numCol="1" anchor="t" anchorCtr="0" compatLnSpc="1">
            <a:prstTxWarp prst="textNoShape">
              <a:avLst/>
            </a:prstTxWarp>
          </a:bodyPr>
          <a:lstStyle/>
          <a:p>
            <a:pPr lvl="0"/>
            <a:r>
              <a:rPr lang="en-US">
                <a:sym typeface="Tahoma" charset="0"/>
              </a:rPr>
              <a:t>Click to edit Master text styles</a:t>
            </a:r>
          </a:p>
          <a:p>
            <a:pPr lvl="1"/>
            <a:r>
              <a:rPr lang="en-US">
                <a:sym typeface="Tahoma" charset="0"/>
              </a:rPr>
              <a:t>Second level</a:t>
            </a:r>
          </a:p>
          <a:p>
            <a:pPr lvl="2"/>
            <a:r>
              <a:rPr lang="en-US">
                <a:sym typeface="Tahoma" charset="0"/>
              </a:rPr>
              <a:t>Third level</a:t>
            </a:r>
          </a:p>
          <a:p>
            <a:pPr lvl="3"/>
            <a:r>
              <a:rPr lang="en-US">
                <a:sym typeface="Tahoma" charset="0"/>
              </a:rPr>
              <a:t>Fourth level</a:t>
            </a:r>
          </a:p>
          <a:p>
            <a:pPr lvl="4"/>
            <a:r>
              <a:rPr lang="en-US">
                <a:sym typeface="Tahoma" charset="0"/>
              </a:rPr>
              <a:t>Fifth level</a:t>
            </a:r>
          </a:p>
        </p:txBody>
      </p:sp>
      <p:sp>
        <p:nvSpPr>
          <p:cNvPr id="2" name="Text Box 3"/>
          <p:cNvSpPr txBox="1">
            <a:spLocks noGrp="1" noChangeArrowheads="1"/>
          </p:cNvSpPr>
          <p:nvPr>
            <p:ph type="sldNum" sz="quarter" idx="4"/>
          </p:nvPr>
        </p:nvSpPr>
        <p:spPr bwMode="auto">
          <a:xfrm>
            <a:off x="12393613" y="9278938"/>
            <a:ext cx="368300" cy="3556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800">
                <a:solidFill>
                  <a:schemeClr val="tx1"/>
                </a:solidFill>
                <a:latin typeface="Arial" charset="0"/>
                <a:ea typeface="Arial" charset="0"/>
                <a:cs typeface="Arial" charset="0"/>
                <a:sym typeface="Arial" charset="0"/>
              </a:defRPr>
            </a:lvl1pPr>
          </a:lstStyle>
          <a:p>
            <a:fld id="{215D01AC-909D-EC45-8B06-38D71842490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6350" indent="-6350" algn="l" rtl="0" eaLnBrk="0" fontAlgn="base" hangingPunct="0">
        <a:spcBef>
          <a:spcPct val="0"/>
        </a:spcBef>
        <a:spcAft>
          <a:spcPct val="0"/>
        </a:spcAft>
        <a:defRPr sz="3400" b="1">
          <a:solidFill>
            <a:schemeClr val="tx1"/>
          </a:solidFill>
          <a:latin typeface="+mj-lt"/>
          <a:ea typeface="+mj-ea"/>
          <a:cs typeface="+mj-cs"/>
          <a:sym typeface="Helvetica" charset="0"/>
        </a:defRPr>
      </a:lvl1pPr>
      <a:lvl2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2pPr>
      <a:lvl3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3pPr>
      <a:lvl4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4pPr>
      <a:lvl5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5pPr>
      <a:lvl6pPr marL="4635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6pPr>
      <a:lvl7pPr marL="9207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7pPr>
      <a:lvl8pPr marL="13779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8pPr>
      <a:lvl9pPr marL="18351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9pPr>
    </p:titleStyle>
    <p:bodyStyle>
      <a:lvl1pPr marL="382588" indent="-342900" algn="l" rtl="0" eaLnBrk="0" fontAlgn="base" hangingPunct="0">
        <a:spcBef>
          <a:spcPts val="700"/>
        </a:spcBef>
        <a:spcAft>
          <a:spcPct val="0"/>
        </a:spcAft>
        <a:buClr>
          <a:srgbClr val="000000"/>
        </a:buClr>
        <a:buSzPct val="100000"/>
        <a:buFont typeface="Tahoma" charset="0"/>
        <a:buChar char="•"/>
        <a:defRPr sz="3000">
          <a:solidFill>
            <a:schemeClr val="tx1"/>
          </a:solidFill>
          <a:latin typeface="+mn-lt"/>
          <a:ea typeface="+mn-ea"/>
          <a:cs typeface="+mn-cs"/>
          <a:sym typeface="Tahoma" charset="0"/>
        </a:defRPr>
      </a:lvl1pPr>
      <a:lvl2pPr marL="731838" indent="-285750" algn="l" rtl="0" eaLnBrk="0" fontAlgn="base" hangingPunct="0">
        <a:spcBef>
          <a:spcPts val="1000"/>
        </a:spcBef>
        <a:spcAft>
          <a:spcPct val="0"/>
        </a:spcAft>
        <a:buClr>
          <a:srgbClr val="000000"/>
        </a:buClr>
        <a:buSzPct val="100000"/>
        <a:buFont typeface="Tahoma" charset="0"/>
        <a:buChar char="•"/>
        <a:defRPr sz="2600">
          <a:solidFill>
            <a:schemeClr val="tx1"/>
          </a:solidFill>
          <a:latin typeface="+mn-lt"/>
          <a:ea typeface="+mn-ea"/>
          <a:cs typeface="+mn-cs"/>
          <a:sym typeface="Tahoma" charset="0"/>
        </a:defRPr>
      </a:lvl2pPr>
      <a:lvl3pPr marL="1131888" indent="-228600" algn="l" rtl="0" eaLnBrk="0" fontAlgn="base" hangingPunct="0">
        <a:spcBef>
          <a:spcPts val="500"/>
        </a:spcBef>
        <a:spcAft>
          <a:spcPct val="0"/>
        </a:spcAft>
        <a:buClr>
          <a:srgbClr val="000000"/>
        </a:buClr>
        <a:buSzPct val="100000"/>
        <a:buFont typeface="Tahoma" charset="0"/>
        <a:buChar char="•"/>
        <a:defRPr sz="2200">
          <a:solidFill>
            <a:schemeClr val="tx1"/>
          </a:solidFill>
          <a:latin typeface="+mn-lt"/>
          <a:ea typeface="+mn-ea"/>
          <a:cs typeface="+mn-cs"/>
          <a:sym typeface="Tahoma" charset="0"/>
        </a:defRPr>
      </a:lvl3pPr>
      <a:lvl4pPr marL="1589088" indent="-228600" algn="l" rtl="0" eaLnBrk="0" fontAlgn="base" hangingPunct="0">
        <a:spcBef>
          <a:spcPts val="500"/>
        </a:spcBef>
        <a:spcAft>
          <a:spcPct val="0"/>
        </a:spcAft>
        <a:buClr>
          <a:srgbClr val="000000"/>
        </a:buClr>
        <a:buSzPct val="100000"/>
        <a:buFont typeface="Tahoma" charset="0"/>
        <a:buChar char="•"/>
        <a:defRPr sz="2000">
          <a:solidFill>
            <a:schemeClr val="tx1"/>
          </a:solidFill>
          <a:latin typeface="+mn-lt"/>
          <a:ea typeface="+mn-ea"/>
          <a:cs typeface="+mn-cs"/>
          <a:sym typeface="Tahoma" charset="0"/>
        </a:defRPr>
      </a:lvl4pPr>
      <a:lvl5pPr marL="2046288" indent="-228600" algn="l" rtl="0" eaLnBrk="0" fontAlgn="base" hangingPunct="0">
        <a:spcBef>
          <a:spcPts val="500"/>
        </a:spcBef>
        <a:spcAft>
          <a:spcPct val="0"/>
        </a:spcAft>
        <a:buClr>
          <a:srgbClr val="000000"/>
        </a:buClr>
        <a:buSzPct val="100000"/>
        <a:buFont typeface="Tahoma" charset="0"/>
        <a:buChar char="-"/>
        <a:defRPr sz="2000">
          <a:solidFill>
            <a:schemeClr val="tx1"/>
          </a:solidFill>
          <a:latin typeface="+mn-lt"/>
          <a:ea typeface="+mn-ea"/>
          <a:cs typeface="+mn-cs"/>
          <a:sym typeface="Tahoma" charset="0"/>
        </a:defRPr>
      </a:lvl5pPr>
      <a:lvl6pPr marL="25034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6pPr>
      <a:lvl7pPr marL="29606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7pPr>
      <a:lvl8pPr marL="34178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8pPr>
      <a:lvl9pPr marL="3875088" indent="-228600" algn="l" rtl="0" fontAlgn="base">
        <a:spcBef>
          <a:spcPts val="5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video" Target="file://localhost/Volumes/Users/itti/Movies/Class/SCHAFT%20-%20DARPA%20Robotics%20Challenge%208%20Tasks%20%20%20Special%20Walking.mp4" TargetMode="External"/><Relationship Id="rId2" Type="http://schemas.openxmlformats.org/officeDocument/2006/relationships/slideLayout" Target="../slideLayouts/slideLayout2.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video" Target="file://localhost/Volumes/Users/itti/Movies/Class/ping-pong-robot.mp4" TargetMode="Externa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png"/><Relationship Id="rId1" Type="http://schemas.openxmlformats.org/officeDocument/2006/relationships/video" Target="file://localhost/Volumes/Users/itti/Movies/Class/GrandChallenge2.mpg" TargetMode="Externa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video" Target="file://localhost/Volumes/Users/itti/Movies/Class/humanoid-sings.mp4" TargetMode="Externa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openxmlformats.org/officeDocument/2006/relationships/image" Target="../media/image10.png"/><Relationship Id="rId10"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video" Target="file://localhost/Volumes/Users/itti/Movies/Class/Mario-AI.mp4" TargetMode="External"/><Relationship Id="rId2" Type="http://schemas.openxmlformats.org/officeDocument/2006/relationships/video" Target="file://localhost/Volumes/Users/itti/Movies/Class/ASIMO.mp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p>
            <a:fld id="{268589D5-714F-4447-B6B6-212BE85D0803}" type="slidenum">
              <a:rPr lang="en-US" smtClean="0"/>
              <a:pPr/>
              <a:t>1</a:t>
            </a:fld>
            <a:endParaRPr lang="en-US" smtClean="0"/>
          </a:p>
        </p:txBody>
      </p:sp>
      <p:pic>
        <p:nvPicPr>
          <p:cNvPr id="1433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14340" name="Rectangle 2"/>
          <p:cNvSpPr>
            <a:spLocks noGrp="1" noChangeArrowheads="1"/>
          </p:cNvSpPr>
          <p:nvPr>
            <p:ph type="title"/>
          </p:nvPr>
        </p:nvSpPr>
        <p:spPr/>
        <p:txBody>
          <a:bodyPr rIns="166398"/>
          <a:lstStyle/>
          <a:p>
            <a:pPr marL="57150" indent="0" eaLnBrk="1" hangingPunct="1"/>
            <a:r>
              <a:rPr lang="en-US" dirty="0"/>
              <a:t>CS</a:t>
            </a:r>
            <a:r>
              <a:rPr lang="en-US" dirty="0" smtClean="0"/>
              <a:t> 561: </a:t>
            </a:r>
            <a:r>
              <a:rPr lang="en-US" dirty="0"/>
              <a:t>Artificial Intelligence</a:t>
            </a:r>
          </a:p>
        </p:txBody>
      </p:sp>
      <p:sp>
        <p:nvSpPr>
          <p:cNvPr id="14341" name="TextBox 4"/>
          <p:cNvSpPr txBox="1">
            <a:spLocks noChangeArrowheads="1"/>
          </p:cNvSpPr>
          <p:nvPr/>
        </p:nvSpPr>
        <p:spPr bwMode="auto">
          <a:xfrm>
            <a:off x="682625" y="1828800"/>
            <a:ext cx="9862997" cy="7478970"/>
          </a:xfrm>
          <a:prstGeom prst="rect">
            <a:avLst/>
          </a:prstGeom>
          <a:noFill/>
          <a:ln w="9525">
            <a:noFill/>
            <a:miter lim="800000"/>
            <a:headEnd/>
            <a:tailEnd/>
          </a:ln>
        </p:spPr>
        <p:txBody>
          <a:bodyPr wrap="none">
            <a:prstTxWarp prst="textNoShape">
              <a:avLst/>
            </a:prstTxWarp>
            <a:spAutoFit/>
          </a:bodyPr>
          <a:lstStyle/>
          <a:p>
            <a:r>
              <a:rPr lang="en-US" sz="3200" dirty="0">
                <a:latin typeface="Arial" charset="0"/>
                <a:ea typeface="Arial" charset="0"/>
                <a:cs typeface="Arial" charset="0"/>
              </a:rPr>
              <a:t>Instructor: 	Prof. Laurent Itti, </a:t>
            </a:r>
            <a:r>
              <a:rPr lang="en-US" sz="3200" dirty="0" err="1">
                <a:latin typeface="Arial" charset="0"/>
                <a:ea typeface="Arial" charset="0"/>
                <a:cs typeface="Arial" charset="0"/>
              </a:rPr>
              <a:t>itti@pollux.usc.edu</a:t>
            </a:r>
            <a:endParaRPr lang="en-US" sz="3200" dirty="0">
              <a:latin typeface="Arial" charset="0"/>
              <a:ea typeface="Arial" charset="0"/>
              <a:cs typeface="Arial" charset="0"/>
            </a:endParaRPr>
          </a:p>
          <a:p>
            <a:r>
              <a:rPr lang="en-US" sz="3200" dirty="0">
                <a:latin typeface="Arial" charset="0"/>
                <a:ea typeface="Arial" charset="0"/>
                <a:cs typeface="Arial" charset="0"/>
              </a:rPr>
              <a:t>TA: 		</a:t>
            </a:r>
            <a:r>
              <a:rPr lang="en-US" sz="3200" dirty="0" smtClean="0">
                <a:latin typeface="Arial" charset="0"/>
                <a:ea typeface="Arial" charset="0"/>
                <a:cs typeface="Arial" charset="0"/>
              </a:rPr>
              <a:t>	</a:t>
            </a:r>
            <a:r>
              <a:rPr lang="en-US" sz="3200" dirty="0" smtClean="0">
                <a:latin typeface="Arial" charset="0"/>
                <a:ea typeface="Arial" charset="0"/>
                <a:cs typeface="Arial" charset="0"/>
              </a:rPr>
              <a:t>Jimmy Tanner</a:t>
            </a:r>
            <a:r>
              <a:rPr lang="en-US" sz="3200" dirty="0" smtClean="0">
                <a:latin typeface="Arial" charset="0"/>
                <a:ea typeface="Arial" charset="0"/>
                <a:cs typeface="Arial" charset="0"/>
              </a:rPr>
              <a:t>, jimmyt857@gmail.com</a:t>
            </a:r>
            <a:endParaRPr lang="en-US" sz="3200" dirty="0" smtClean="0">
              <a:latin typeface="Arial" charset="0"/>
              <a:ea typeface="Arial" charset="0"/>
              <a:cs typeface="Arial" charset="0"/>
            </a:endParaRPr>
          </a:p>
          <a:p>
            <a:r>
              <a:rPr lang="en-US" sz="3200" dirty="0">
                <a:latin typeface="Arial" charset="0"/>
                <a:ea typeface="Arial" charset="0"/>
                <a:cs typeface="Arial" charset="0"/>
              </a:rPr>
              <a:t>Lectures: 		M-W</a:t>
            </a:r>
            <a:r>
              <a:rPr lang="en-US" sz="3200" dirty="0" smtClean="0">
                <a:latin typeface="Arial" charset="0"/>
                <a:ea typeface="Arial" charset="0"/>
                <a:cs typeface="Arial" charset="0"/>
              </a:rPr>
              <a:t> 14:00 – 15:20, </a:t>
            </a:r>
            <a:r>
              <a:rPr lang="en-US" sz="3200" dirty="0" smtClean="0">
                <a:latin typeface="Arial" charset="0"/>
                <a:ea typeface="Arial" charset="0"/>
                <a:cs typeface="Arial" charset="0"/>
              </a:rPr>
              <a:t>SOS-B46</a:t>
            </a:r>
            <a:endParaRPr lang="en-US" sz="3200" dirty="0" smtClean="0">
              <a:latin typeface="Arial" charset="0"/>
              <a:ea typeface="Arial" charset="0"/>
              <a:cs typeface="Arial" charset="0"/>
            </a:endParaRPr>
          </a:p>
          <a:p>
            <a:r>
              <a:rPr lang="en-US" sz="3200" dirty="0">
                <a:latin typeface="Arial" charset="0"/>
                <a:ea typeface="Arial" charset="0"/>
                <a:cs typeface="Arial" charset="0"/>
              </a:rPr>
              <a:t>Office hours:  	Mon </a:t>
            </a:r>
            <a:r>
              <a:rPr lang="en-US" sz="3200" dirty="0" smtClean="0">
                <a:latin typeface="Arial" charset="0"/>
                <a:ea typeface="Arial" charset="0"/>
                <a:cs typeface="Arial" charset="0"/>
              </a:rPr>
              <a:t>13:00 </a:t>
            </a:r>
            <a:r>
              <a:rPr lang="en-US" sz="3200" dirty="0">
                <a:latin typeface="Arial" charset="0"/>
                <a:ea typeface="Arial" charset="0"/>
                <a:cs typeface="Arial" charset="0"/>
              </a:rPr>
              <a:t>– 13</a:t>
            </a:r>
            <a:r>
              <a:rPr lang="en-US" sz="3200" dirty="0" smtClean="0">
                <a:latin typeface="Arial" charset="0"/>
                <a:ea typeface="Arial" charset="0"/>
                <a:cs typeface="Arial" charset="0"/>
              </a:rPr>
              <a:t>:50, </a:t>
            </a:r>
            <a:r>
              <a:rPr lang="en-US" sz="3200" dirty="0">
                <a:latin typeface="Arial" charset="0"/>
                <a:ea typeface="Arial" charset="0"/>
                <a:cs typeface="Arial" charset="0"/>
              </a:rPr>
              <a:t>HNB</a:t>
            </a:r>
            <a:r>
              <a:rPr lang="en-US" sz="3200" dirty="0" smtClean="0">
                <a:latin typeface="Arial" charset="0"/>
                <a:ea typeface="Arial" charset="0"/>
                <a:cs typeface="Arial" charset="0"/>
              </a:rPr>
              <a:t>-07A</a:t>
            </a:r>
            <a:endParaRPr lang="en-US" sz="3200" dirty="0">
              <a:latin typeface="Arial" charset="0"/>
              <a:ea typeface="Arial" charset="0"/>
              <a:cs typeface="Arial" charset="0"/>
            </a:endParaRPr>
          </a:p>
          <a:p>
            <a:endParaRPr lang="en-US" sz="3200" dirty="0">
              <a:latin typeface="Arial" charset="0"/>
              <a:ea typeface="Arial" charset="0"/>
              <a:cs typeface="Arial" charset="0"/>
            </a:endParaRPr>
          </a:p>
          <a:p>
            <a:endParaRPr lang="en-US" sz="3200" dirty="0">
              <a:latin typeface="Arial" charset="0"/>
              <a:ea typeface="Arial" charset="0"/>
              <a:cs typeface="Arial" charset="0"/>
            </a:endParaRPr>
          </a:p>
          <a:p>
            <a:r>
              <a:rPr lang="en-US" sz="3200" dirty="0">
                <a:latin typeface="Arial" charset="0"/>
                <a:ea typeface="Arial" charset="0"/>
                <a:cs typeface="Arial" charset="0"/>
              </a:rPr>
              <a:t>This class will use</a:t>
            </a:r>
            <a:r>
              <a:rPr lang="en-US" sz="3200" dirty="0" smtClean="0">
                <a:latin typeface="Arial" charset="0"/>
                <a:ea typeface="Arial" charset="0"/>
                <a:cs typeface="Arial" charset="0"/>
              </a:rPr>
              <a:t> </a:t>
            </a:r>
            <a:r>
              <a:rPr lang="en-US" sz="3200" dirty="0" err="1" smtClean="0">
                <a:latin typeface="Arial" charset="0"/>
                <a:ea typeface="Arial" charset="0"/>
                <a:cs typeface="Arial" charset="0"/>
              </a:rPr>
              <a:t>blackboard.usc.edu</a:t>
            </a:r>
            <a:endParaRPr lang="en-US" sz="3200" dirty="0">
              <a:latin typeface="Arial" charset="0"/>
              <a:ea typeface="Arial" charset="0"/>
              <a:cs typeface="Arial" charset="0"/>
            </a:endParaRPr>
          </a:p>
          <a:p>
            <a:r>
              <a:rPr lang="en-US" sz="3200" dirty="0">
                <a:latin typeface="Arial" charset="0"/>
                <a:ea typeface="Arial" charset="0"/>
                <a:cs typeface="Arial" charset="0"/>
              </a:rPr>
              <a:t>	- Up to date information</a:t>
            </a:r>
          </a:p>
          <a:p>
            <a:r>
              <a:rPr lang="en-US" sz="3200" dirty="0">
                <a:latin typeface="Arial" charset="0"/>
                <a:ea typeface="Arial" charset="0"/>
                <a:cs typeface="Arial" charset="0"/>
              </a:rPr>
              <a:t>	- Lecture notes </a:t>
            </a:r>
          </a:p>
          <a:p>
            <a:r>
              <a:rPr lang="en-US" sz="3200" dirty="0">
                <a:latin typeface="Arial" charset="0"/>
                <a:ea typeface="Arial" charset="0"/>
                <a:cs typeface="Arial" charset="0"/>
              </a:rPr>
              <a:t>	- Relevant dates, links, etc.</a:t>
            </a:r>
          </a:p>
          <a:p>
            <a:endParaRPr lang="en-US" sz="3200" dirty="0">
              <a:latin typeface="Arial" charset="0"/>
              <a:ea typeface="Arial" charset="0"/>
              <a:cs typeface="Arial" charset="0"/>
            </a:endParaRPr>
          </a:p>
          <a:p>
            <a:endParaRPr lang="en-US" sz="3200" dirty="0">
              <a:latin typeface="Arial" charset="0"/>
              <a:ea typeface="Arial" charset="0"/>
              <a:cs typeface="Arial" charset="0"/>
            </a:endParaRPr>
          </a:p>
          <a:p>
            <a:r>
              <a:rPr lang="en-US" sz="3200" dirty="0">
                <a:latin typeface="Arial" charset="0"/>
                <a:ea typeface="Arial" charset="0"/>
                <a:cs typeface="Arial" charset="0"/>
              </a:rPr>
              <a:t>Course material:</a:t>
            </a:r>
          </a:p>
          <a:p>
            <a:r>
              <a:rPr lang="en-US" sz="3200" dirty="0">
                <a:latin typeface="Arial" charset="0"/>
                <a:ea typeface="Arial" charset="0"/>
                <a:cs typeface="Arial" charset="0"/>
              </a:rPr>
              <a:t>[AIMA] Artificial Intelligence: A Modern Approach,</a:t>
            </a:r>
          </a:p>
          <a:p>
            <a:r>
              <a:rPr lang="en-US" sz="3200" dirty="0">
                <a:latin typeface="Arial" charset="0"/>
                <a:ea typeface="Arial" charset="0"/>
                <a:cs typeface="Arial" charset="0"/>
              </a:rPr>
              <a:t>by Stuart Russell and Peter </a:t>
            </a:r>
            <a:r>
              <a:rPr lang="en-US" sz="3200" dirty="0" err="1">
                <a:latin typeface="Arial" charset="0"/>
                <a:ea typeface="Arial" charset="0"/>
                <a:cs typeface="Arial" charset="0"/>
              </a:rPr>
              <a:t>Norvig</a:t>
            </a:r>
            <a:r>
              <a:rPr lang="en-US" sz="3200" dirty="0">
                <a:latin typeface="Arial" charset="0"/>
                <a:ea typeface="Arial" charset="0"/>
                <a:cs typeface="Arial" charset="0"/>
              </a:rPr>
              <a:t>. </a:t>
            </a:r>
            <a:r>
              <a:rPr lang="en-US" sz="3200" dirty="0" smtClean="0">
                <a:latin typeface="Arial" charset="0"/>
                <a:ea typeface="Arial" charset="0"/>
                <a:cs typeface="Arial" charset="0"/>
              </a:rPr>
              <a:t>(3rd </a:t>
            </a:r>
            <a:r>
              <a:rPr lang="en-US" sz="3200" dirty="0" err="1">
                <a:latin typeface="Arial" charset="0"/>
                <a:ea typeface="Arial" charset="0"/>
                <a:cs typeface="Arial" charset="0"/>
              </a:rPr>
              <a:t>ed</a:t>
            </a:r>
            <a:r>
              <a:rPr lang="en-US" sz="3200" dirty="0">
                <a:latin typeface="Arial" charset="0"/>
                <a:ea typeface="Arial" charset="0"/>
                <a:cs typeface="Arial" charset="0"/>
              </a:rPr>
              <a: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DARPA Robotics Challenge</a:t>
            </a:r>
            <a:endParaRPr lang="en-US" dirty="0"/>
          </a:p>
        </p:txBody>
      </p:sp>
      <p:pic>
        <p:nvPicPr>
          <p:cNvPr id="5" name="Content Placeholder 4" descr="Screen shot 2013-01-14 at 11.23.57 AM.png"/>
          <p:cNvPicPr>
            <a:picLocks noGrp="1" noChangeAspect="1"/>
          </p:cNvPicPr>
          <p:nvPr>
            <p:ph idx="1"/>
          </p:nvPr>
        </p:nvPicPr>
        <p:blipFill>
          <a:blip r:embed="rId2"/>
          <a:srcRect t="-4354" b="-4354"/>
          <a:stretch>
            <a:fillRect/>
          </a:stretch>
        </p:blipFill>
        <p:spPr/>
      </p:pic>
      <p:sp>
        <p:nvSpPr>
          <p:cNvPr id="4" name="Slide Number Placeholder 3"/>
          <p:cNvSpPr>
            <a:spLocks noGrp="1"/>
          </p:cNvSpPr>
          <p:nvPr>
            <p:ph type="sldNum" sz="quarter" idx="10"/>
          </p:nvPr>
        </p:nvSpPr>
        <p:spPr/>
        <p:txBody>
          <a:bodyPr/>
          <a:lstStyle/>
          <a:p>
            <a:fld id="{0A17526F-175A-6C48-9174-B04A91FA1515}" type="slidenum">
              <a:rPr lang="en-US" smtClean="0"/>
              <a:pPr/>
              <a:t>10</a:t>
            </a:fld>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A17526F-175A-6C48-9174-B04A91FA1515}" type="slidenum">
              <a:rPr lang="en-US" smtClean="0"/>
              <a:pPr/>
              <a:t>11</a:t>
            </a:fld>
            <a:endParaRPr lang="en-US"/>
          </a:p>
        </p:txBody>
      </p:sp>
      <p:pic>
        <p:nvPicPr>
          <p:cNvPr id="6" name="SCHAFT - DARPA Robotics Challenge 8 Tasks   Special Walking.mp4">
            <a:hlinkClick r:id="" action="ppaction://media"/>
          </p:cNvPr>
          <p:cNvPicPr/>
          <p:nvPr>
            <a:videoFile r:link="rId1"/>
          </p:nvPr>
        </p:nvPicPr>
        <p:blipFill>
          <a:blip r:embed="rId3"/>
          <a:stretch>
            <a:fillRect/>
          </a:stretch>
        </p:blipFill>
        <p:spPr>
          <a:xfrm>
            <a:off x="0" y="1219200"/>
            <a:ext cx="13004800" cy="7315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8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62F5C954-0991-0B43-B397-CF475937516A}" type="slidenum">
              <a:rPr lang="en-US" smtClean="0"/>
              <a:pPr/>
              <a:t>12</a:t>
            </a:fld>
            <a:endParaRPr lang="en-US" smtClean="0"/>
          </a:p>
        </p:txBody>
      </p:sp>
      <p:pic>
        <p:nvPicPr>
          <p:cNvPr id="3277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32772" name="Rectangle 2"/>
          <p:cNvSpPr>
            <a:spLocks noGrp="1" noChangeArrowheads="1"/>
          </p:cNvSpPr>
          <p:nvPr>
            <p:ph type="title"/>
          </p:nvPr>
        </p:nvSpPr>
        <p:spPr/>
        <p:txBody>
          <a:bodyPr rIns="166398"/>
          <a:lstStyle/>
          <a:p>
            <a:pPr marL="57150" indent="0" eaLnBrk="1" hangingPunct="1"/>
            <a:r>
              <a:rPr lang="en-US">
                <a:latin typeface="Tahoma" charset="0"/>
                <a:ea typeface="Tahoma" charset="0"/>
                <a:cs typeface="Tahoma" charset="0"/>
                <a:sym typeface="Tahoma" charset="0"/>
              </a:rPr>
              <a:t>What is AI?</a:t>
            </a:r>
            <a:endParaRPr lang="en-US">
              <a:latin typeface="Tahoma" charset="0"/>
              <a:sym typeface="Tahoma" charset="0"/>
            </a:endParaRPr>
          </a:p>
        </p:txBody>
      </p:sp>
      <p:sp>
        <p:nvSpPr>
          <p:cNvPr id="32773" name="Rectangle 3"/>
          <p:cNvSpPr>
            <a:spLocks/>
          </p:cNvSpPr>
          <p:nvPr/>
        </p:nvSpPr>
        <p:spPr bwMode="auto">
          <a:xfrm>
            <a:off x="327025" y="2182813"/>
            <a:ext cx="5740400" cy="24130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The exciting new effort to make computers thinks … machine with minds, in the full and literal sense” </a:t>
            </a:r>
          </a:p>
          <a:p>
            <a:pPr marL="57150"/>
            <a:r>
              <a:rPr lang="en-US" sz="3000">
                <a:solidFill>
                  <a:schemeClr val="tx1"/>
                </a:solidFill>
                <a:latin typeface="Tahoma" charset="0"/>
                <a:ea typeface="Tahoma" charset="0"/>
                <a:cs typeface="Tahoma" charset="0"/>
                <a:sym typeface="Tahoma" charset="0"/>
              </a:rPr>
              <a:t>(Haugeland 1985)</a:t>
            </a:r>
          </a:p>
        </p:txBody>
      </p:sp>
      <p:sp>
        <p:nvSpPr>
          <p:cNvPr id="32774" name="Rectangle 4"/>
          <p:cNvSpPr>
            <a:spLocks/>
          </p:cNvSpPr>
          <p:nvPr/>
        </p:nvSpPr>
        <p:spPr bwMode="auto">
          <a:xfrm>
            <a:off x="327025" y="4841875"/>
            <a:ext cx="5740400" cy="24130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“The art of creating machines that perform functions that require intelligence when performed by people” (Kurzweil, 1990)</a:t>
            </a:r>
          </a:p>
        </p:txBody>
      </p:sp>
      <p:sp>
        <p:nvSpPr>
          <p:cNvPr id="32775" name="Rectangle 5"/>
          <p:cNvSpPr>
            <a:spLocks/>
          </p:cNvSpPr>
          <p:nvPr/>
        </p:nvSpPr>
        <p:spPr bwMode="auto">
          <a:xfrm>
            <a:off x="6197600" y="2182813"/>
            <a:ext cx="6362700" cy="1955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“The study of mental faculties through the use of computational models” </a:t>
            </a:r>
          </a:p>
          <a:p>
            <a:pPr marL="57150"/>
            <a:r>
              <a:rPr lang="en-US" sz="3000">
                <a:solidFill>
                  <a:schemeClr val="tx1"/>
                </a:solidFill>
                <a:latin typeface="Tahoma" charset="0"/>
                <a:ea typeface="Tahoma" charset="0"/>
                <a:cs typeface="Tahoma" charset="0"/>
                <a:sym typeface="Tahoma" charset="0"/>
              </a:rPr>
              <a:t>(Charniak et al. 1985)</a:t>
            </a:r>
          </a:p>
        </p:txBody>
      </p:sp>
      <p:sp>
        <p:nvSpPr>
          <p:cNvPr id="32776" name="Rectangle 6"/>
          <p:cNvSpPr>
            <a:spLocks/>
          </p:cNvSpPr>
          <p:nvPr/>
        </p:nvSpPr>
        <p:spPr bwMode="auto">
          <a:xfrm>
            <a:off x="6197600" y="4841875"/>
            <a:ext cx="6324600" cy="1955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3000">
                <a:solidFill>
                  <a:schemeClr val="tx1"/>
                </a:solidFill>
                <a:latin typeface="Tahoma" charset="0"/>
                <a:ea typeface="Tahoma" charset="0"/>
                <a:cs typeface="Tahoma" charset="0"/>
                <a:sym typeface="Tahoma" charset="0"/>
              </a:rPr>
              <a:t>A field of study that seeks to explain and emulate intelligent behavior in terms of computational processes” (Schalkol, 1990)</a:t>
            </a:r>
          </a:p>
        </p:txBody>
      </p:sp>
      <p:sp>
        <p:nvSpPr>
          <p:cNvPr id="32777" name="Rectangle 7"/>
          <p:cNvSpPr>
            <a:spLocks/>
          </p:cNvSpPr>
          <p:nvPr/>
        </p:nvSpPr>
        <p:spPr bwMode="auto">
          <a:xfrm>
            <a:off x="762000" y="74803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CC3300"/>
                </a:solidFill>
                <a:latin typeface="Tahoma" charset="0"/>
                <a:ea typeface="Tahoma" charset="0"/>
                <a:cs typeface="Tahoma" charset="0"/>
                <a:sym typeface="Tahoma" charset="0"/>
              </a:rPr>
              <a:t>Systems that think like humans</a:t>
            </a:r>
          </a:p>
        </p:txBody>
      </p:sp>
      <p:sp>
        <p:nvSpPr>
          <p:cNvPr id="32778" name="Rectangle 8"/>
          <p:cNvSpPr>
            <a:spLocks/>
          </p:cNvSpPr>
          <p:nvPr/>
        </p:nvSpPr>
        <p:spPr bwMode="auto">
          <a:xfrm>
            <a:off x="6197600" y="74803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33CC33"/>
                </a:solidFill>
                <a:latin typeface="Tahoma" charset="0"/>
                <a:ea typeface="Tahoma" charset="0"/>
                <a:cs typeface="Tahoma" charset="0"/>
                <a:sym typeface="Tahoma" charset="0"/>
              </a:rPr>
              <a:t>Systems that think rationally</a:t>
            </a:r>
          </a:p>
        </p:txBody>
      </p:sp>
      <p:sp>
        <p:nvSpPr>
          <p:cNvPr id="32779" name="Rectangle 9"/>
          <p:cNvSpPr>
            <a:spLocks/>
          </p:cNvSpPr>
          <p:nvPr/>
        </p:nvSpPr>
        <p:spPr bwMode="auto">
          <a:xfrm>
            <a:off x="762000" y="80899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FF6600"/>
                </a:solidFill>
                <a:latin typeface="Tahoma" charset="0"/>
                <a:ea typeface="Tahoma" charset="0"/>
                <a:cs typeface="Tahoma" charset="0"/>
                <a:sym typeface="Tahoma" charset="0"/>
              </a:rPr>
              <a:t>Systems that act like humans</a:t>
            </a:r>
          </a:p>
        </p:txBody>
      </p:sp>
      <p:sp>
        <p:nvSpPr>
          <p:cNvPr id="32780" name="Rectangle 10"/>
          <p:cNvSpPr>
            <a:spLocks/>
          </p:cNvSpPr>
          <p:nvPr/>
        </p:nvSpPr>
        <p:spPr bwMode="auto">
          <a:xfrm>
            <a:off x="6197600" y="8089900"/>
            <a:ext cx="5334000" cy="558800"/>
          </a:xfrm>
          <a:prstGeom prst="rect">
            <a:avLst/>
          </a:prstGeom>
          <a:noFill/>
          <a:ln w="12700">
            <a:solidFill>
              <a:schemeClr val="tx1"/>
            </a:solidFill>
            <a:miter lim="800000"/>
            <a:headEnd/>
            <a:tailEnd/>
          </a:ln>
        </p:spPr>
        <p:txBody>
          <a:bodyPr lIns="0" tIns="0" rIns="57799" bIns="0">
            <a:prstTxWarp prst="textNoShape">
              <a:avLst/>
            </a:prstTxWarp>
          </a:bodyPr>
          <a:lstStyle/>
          <a:p>
            <a:pPr marL="57150"/>
            <a:r>
              <a:rPr lang="en-US" sz="2800">
                <a:solidFill>
                  <a:srgbClr val="0066FF"/>
                </a:solidFill>
                <a:latin typeface="Tahoma" charset="0"/>
                <a:ea typeface="Tahoma" charset="0"/>
                <a:cs typeface="Tahoma" charset="0"/>
                <a:sym typeface="Tahoma" charset="0"/>
              </a:rPr>
              <a:t>Systems that act rationally</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5EE90C56-E354-414B-8B92-8786020F81BE}" type="slidenum">
              <a:rPr lang="en-US" smtClean="0"/>
              <a:pPr/>
              <a:t>13</a:t>
            </a:fld>
            <a:endParaRPr lang="en-US" smtClean="0"/>
          </a:p>
        </p:txBody>
      </p:sp>
      <p:pic>
        <p:nvPicPr>
          <p:cNvPr id="33795" name="Picture 1"/>
          <p:cNvPicPr>
            <a:picLocks noChangeArrowheads="1"/>
          </p:cNvPicPr>
          <p:nvPr/>
        </p:nvPicPr>
        <p:blipFill>
          <a:blip r:embed="rId2"/>
          <a:srcRect l="30792" t="38469" r="8015" b="23099"/>
          <a:stretch>
            <a:fillRect/>
          </a:stretch>
        </p:blipFill>
        <p:spPr bwMode="auto">
          <a:xfrm>
            <a:off x="1511300" y="5775325"/>
            <a:ext cx="9867900" cy="3868738"/>
          </a:xfrm>
          <a:prstGeom prst="rect">
            <a:avLst/>
          </a:prstGeom>
          <a:noFill/>
          <a:ln w="12700">
            <a:noFill/>
            <a:miter lim="800000"/>
            <a:headEnd/>
            <a:tailEnd/>
          </a:ln>
        </p:spPr>
      </p:pic>
      <p:pic>
        <p:nvPicPr>
          <p:cNvPr id="33796" name="Picture 2"/>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33797" name="Rectangle 3"/>
          <p:cNvSpPr>
            <a:spLocks noGrp="1" noChangeArrowheads="1"/>
          </p:cNvSpPr>
          <p:nvPr>
            <p:ph type="title"/>
          </p:nvPr>
        </p:nvSpPr>
        <p:spPr/>
        <p:txBody>
          <a:bodyPr rIns="166398"/>
          <a:lstStyle/>
          <a:p>
            <a:pPr marL="57150" indent="0" eaLnBrk="1" hangingPunct="1"/>
            <a:r>
              <a:rPr lang="en-US"/>
              <a:t>Acting Humanly: The Turing Test</a:t>
            </a:r>
          </a:p>
        </p:txBody>
      </p:sp>
      <p:sp>
        <p:nvSpPr>
          <p:cNvPr id="33798" name="Rectangle 4"/>
          <p:cNvSpPr>
            <a:spLocks noGrp="1" noChangeArrowheads="1"/>
          </p:cNvSpPr>
          <p:nvPr>
            <p:ph type="body" idx="1"/>
          </p:nvPr>
        </p:nvSpPr>
        <p:spPr>
          <a:xfrm>
            <a:off x="647700" y="1841500"/>
            <a:ext cx="11633200" cy="4610100"/>
          </a:xfrm>
        </p:spPr>
        <p:txBody>
          <a:bodyPr rIns="166398"/>
          <a:lstStyle/>
          <a:p>
            <a:pPr eaLnBrk="1" hangingPunct="1"/>
            <a:r>
              <a:rPr lang="en-US" sz="3400"/>
              <a:t>Alan Turing's 1950 article Computing Machinery and Intelligence discussed conditions for considering a machine to be intelligent</a:t>
            </a:r>
          </a:p>
          <a:p>
            <a:pPr eaLnBrk="1" hangingPunct="1"/>
            <a:endParaRPr lang="en-US" sz="3400"/>
          </a:p>
          <a:p>
            <a:pPr marL="782638" lvl="1" eaLnBrk="1" hangingPunct="1"/>
            <a:r>
              <a:rPr lang="en-US" sz="2800"/>
              <a:t>“Can machines think?” </a:t>
            </a:r>
            <a:r>
              <a:rPr lang="en-US" sz="2800">
                <a:latin typeface="Symbol" charset="2"/>
                <a:ea typeface="Symbol" charset="2"/>
                <a:cs typeface="Symbol" charset="2"/>
                <a:sym typeface="Symbol" charset="2"/>
              </a:rPr>
              <a:t>←→</a:t>
            </a:r>
            <a:r>
              <a:rPr lang="en-US" sz="2800"/>
              <a:t> “Can machines behave intelligently?”</a:t>
            </a:r>
          </a:p>
          <a:p>
            <a:pPr marL="782638" lvl="1" eaLnBrk="1" hangingPunct="1"/>
            <a:r>
              <a:rPr lang="en-US" sz="2800"/>
              <a:t>The Turing test (The Imitation Game): Operational definition of intelligence.</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9C13DB83-77E6-D844-A347-EC1B681B78CD}" type="slidenum">
              <a:rPr lang="en-US" smtClean="0"/>
              <a:pPr/>
              <a:t>14</a:t>
            </a:fld>
            <a:endParaRPr lang="en-US" smtClean="0"/>
          </a:p>
        </p:txBody>
      </p:sp>
      <p:pic>
        <p:nvPicPr>
          <p:cNvPr id="3481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pic>
        <p:nvPicPr>
          <p:cNvPr id="34820" name="Picture 2"/>
          <p:cNvPicPr>
            <a:picLocks noChangeArrowheads="1"/>
          </p:cNvPicPr>
          <p:nvPr/>
        </p:nvPicPr>
        <p:blipFill>
          <a:blip r:embed="rId3"/>
          <a:srcRect l="30823" t="38373" r="7991" b="23253"/>
          <a:stretch>
            <a:fillRect/>
          </a:stretch>
        </p:blipFill>
        <p:spPr bwMode="auto">
          <a:xfrm>
            <a:off x="1625600" y="1892300"/>
            <a:ext cx="10083800" cy="3949700"/>
          </a:xfrm>
          <a:prstGeom prst="rect">
            <a:avLst/>
          </a:prstGeom>
          <a:noFill/>
          <a:ln w="12700">
            <a:noFill/>
            <a:miter lim="800000"/>
            <a:headEnd/>
            <a:tailEnd/>
          </a:ln>
        </p:spPr>
      </p:pic>
      <p:sp>
        <p:nvSpPr>
          <p:cNvPr id="34821" name="Rectangle 3"/>
          <p:cNvSpPr>
            <a:spLocks noGrp="1" noChangeArrowheads="1"/>
          </p:cNvSpPr>
          <p:nvPr>
            <p:ph type="title"/>
          </p:nvPr>
        </p:nvSpPr>
        <p:spPr/>
        <p:txBody>
          <a:bodyPr rIns="166398"/>
          <a:lstStyle/>
          <a:p>
            <a:pPr marL="57150" indent="0" eaLnBrk="1" hangingPunct="1"/>
            <a:r>
              <a:rPr lang="en-US"/>
              <a:t>Acting Humanly: The Turing Test</a:t>
            </a:r>
          </a:p>
        </p:txBody>
      </p:sp>
      <p:sp>
        <p:nvSpPr>
          <p:cNvPr id="34822" name="Rectangle 4"/>
          <p:cNvSpPr>
            <a:spLocks/>
          </p:cNvSpPr>
          <p:nvPr/>
        </p:nvSpPr>
        <p:spPr bwMode="auto">
          <a:xfrm>
            <a:off x="647700" y="6388100"/>
            <a:ext cx="11633200" cy="2641600"/>
          </a:xfrm>
          <a:prstGeom prst="rect">
            <a:avLst/>
          </a:prstGeom>
          <a:noFill/>
          <a:ln w="12700">
            <a:noFill/>
            <a:miter lim="800000"/>
            <a:headEnd/>
            <a:tailEnd/>
          </a:ln>
        </p:spPr>
        <p:txBody>
          <a:bodyPr lIns="0" tIns="0" rIns="57799" bIns="0">
            <a:prstTxWarp prst="textNoShape">
              <a:avLst/>
            </a:prstTxWarp>
          </a:bodyPr>
          <a:lstStyle/>
          <a:p>
            <a:pPr marL="382588" indent="-342900">
              <a:spcBef>
                <a:spcPts val="813"/>
              </a:spcBef>
              <a:buClr>
                <a:srgbClr val="000000"/>
              </a:buClr>
              <a:buSzPct val="100000"/>
              <a:buFont typeface="Tahoma" charset="0"/>
              <a:buChar char="•"/>
            </a:pPr>
            <a:r>
              <a:rPr lang="en-US">
                <a:solidFill>
                  <a:schemeClr val="tx1"/>
                </a:solidFill>
                <a:latin typeface="Tahoma" charset="0"/>
                <a:ea typeface="Tahoma" charset="0"/>
                <a:cs typeface="Tahoma" charset="0"/>
                <a:sym typeface="Tahoma" charset="0"/>
              </a:rPr>
              <a:t>Computer needs to possess: </a:t>
            </a:r>
            <a:r>
              <a:rPr lang="en-US" sz="2800">
                <a:solidFill>
                  <a:schemeClr val="tx1"/>
                </a:solidFill>
                <a:latin typeface="Tahoma" charset="0"/>
                <a:ea typeface="Tahoma" charset="0"/>
                <a:cs typeface="Tahoma" charset="0"/>
                <a:sym typeface="Tahoma" charset="0"/>
              </a:rPr>
              <a:t>Natural language processing, Knowledge representation, Automated reasoning, and Machine learning</a:t>
            </a:r>
          </a:p>
          <a:p>
            <a:pPr marL="382588" indent="-342900">
              <a:spcBef>
                <a:spcPts val="675"/>
              </a:spcBef>
              <a:buClr>
                <a:srgbClr val="000000"/>
              </a:buClr>
              <a:buSzPct val="100000"/>
              <a:buFont typeface="Tahoma" charset="0"/>
              <a:buChar char="•"/>
            </a:pPr>
            <a:endParaRPr lang="en-US" sz="2800">
              <a:solidFill>
                <a:schemeClr val="tx1"/>
              </a:solidFill>
              <a:latin typeface="Tahoma" charset="0"/>
              <a:ea typeface="Tahoma" charset="0"/>
              <a:cs typeface="Tahoma" charset="0"/>
              <a:sym typeface="Tahoma" charset="0"/>
            </a:endParaRPr>
          </a:p>
          <a:p>
            <a:pPr marL="382588" indent="-342900">
              <a:spcBef>
                <a:spcPts val="813"/>
              </a:spcBef>
              <a:buClr>
                <a:srgbClr val="000000"/>
              </a:buClr>
              <a:buSzPct val="100000"/>
              <a:buFont typeface="Tahoma" charset="0"/>
              <a:buChar char="•"/>
            </a:pPr>
            <a:r>
              <a:rPr lang="en-US">
                <a:solidFill>
                  <a:schemeClr val="tx1"/>
                </a:solidFill>
                <a:latin typeface="Tahoma" charset="0"/>
                <a:ea typeface="Tahoma" charset="0"/>
                <a:cs typeface="Tahoma" charset="0"/>
                <a:sym typeface="Tahoma" charset="0"/>
              </a:rPr>
              <a:t>Are there any problems/limitations to the Turing Test?</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p:spPr>
        <p:txBody>
          <a:bodyPr/>
          <a:lstStyle/>
          <a:p>
            <a:fld id="{1C9108F4-B5DC-CE47-A326-6BAB90C59D95}" type="slidenum">
              <a:rPr lang="en-US" smtClean="0"/>
              <a:pPr/>
              <a:t>15</a:t>
            </a:fld>
            <a:endParaRPr lang="en-US" smtClean="0"/>
          </a:p>
        </p:txBody>
      </p:sp>
      <p:pic>
        <p:nvPicPr>
          <p:cNvPr id="3789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37892" name="Rectangle 2"/>
          <p:cNvSpPr>
            <a:spLocks noGrp="1" noChangeArrowheads="1"/>
          </p:cNvSpPr>
          <p:nvPr>
            <p:ph type="title"/>
          </p:nvPr>
        </p:nvSpPr>
        <p:spPr/>
        <p:txBody>
          <a:bodyPr rIns="166398"/>
          <a:lstStyle/>
          <a:p>
            <a:pPr marL="57150" indent="0" eaLnBrk="1" hangingPunct="1"/>
            <a:r>
              <a:rPr lang="en-US"/>
              <a:t>Acting Humanly: The Full Turing Test</a:t>
            </a:r>
          </a:p>
        </p:txBody>
      </p:sp>
      <p:sp>
        <p:nvSpPr>
          <p:cNvPr id="37893" name="Rectangle 3"/>
          <p:cNvSpPr>
            <a:spLocks noGrp="1" noChangeArrowheads="1"/>
          </p:cNvSpPr>
          <p:nvPr>
            <p:ph type="body" idx="1"/>
          </p:nvPr>
        </p:nvSpPr>
        <p:spPr>
          <a:xfrm>
            <a:off x="647700" y="1841500"/>
            <a:ext cx="11633200" cy="4610100"/>
          </a:xfrm>
        </p:spPr>
        <p:txBody>
          <a:bodyPr rIns="166398"/>
          <a:lstStyle/>
          <a:p>
            <a:pPr eaLnBrk="1" hangingPunct="1"/>
            <a:r>
              <a:rPr lang="en-US" sz="2400"/>
              <a:t>Alan Turing's 1950 article Computing Machinery and Intelligence discussed conditions for considering a machine to be intelligent</a:t>
            </a:r>
          </a:p>
          <a:p>
            <a:pPr marL="782638" lvl="1" eaLnBrk="1" hangingPunct="1"/>
            <a:r>
              <a:rPr lang="en-US" sz="2200"/>
              <a:t>“Can machines think?” </a:t>
            </a:r>
            <a:r>
              <a:rPr lang="en-US" sz="2200">
                <a:latin typeface="Symbol" charset="2"/>
                <a:ea typeface="Symbol" charset="2"/>
                <a:cs typeface="Symbol" charset="2"/>
                <a:sym typeface="Symbol" charset="2"/>
              </a:rPr>
              <a:t>←→</a:t>
            </a:r>
            <a:r>
              <a:rPr lang="en-US" sz="2200"/>
              <a:t> “Can machines behave intelligently?”</a:t>
            </a:r>
          </a:p>
          <a:p>
            <a:pPr marL="782638" lvl="1" eaLnBrk="1" hangingPunct="1"/>
            <a:r>
              <a:rPr lang="en-US" sz="2200"/>
              <a:t>The Turing test (The Imitation Game): Operational definition of intelligence.</a:t>
            </a:r>
          </a:p>
        </p:txBody>
      </p:sp>
      <p:pic>
        <p:nvPicPr>
          <p:cNvPr id="37894" name="Picture 4"/>
          <p:cNvPicPr>
            <a:picLocks noChangeArrowheads="1"/>
          </p:cNvPicPr>
          <p:nvPr/>
        </p:nvPicPr>
        <p:blipFill>
          <a:blip r:embed="rId3"/>
          <a:srcRect l="30818" t="38441" r="8000" b="23126"/>
          <a:stretch>
            <a:fillRect/>
          </a:stretch>
        </p:blipFill>
        <p:spPr bwMode="auto">
          <a:xfrm>
            <a:off x="3467100" y="3683000"/>
            <a:ext cx="5854700" cy="2295525"/>
          </a:xfrm>
          <a:prstGeom prst="rect">
            <a:avLst/>
          </a:prstGeom>
          <a:noFill/>
          <a:ln w="12700">
            <a:noFill/>
            <a:miter lim="800000"/>
            <a:headEnd/>
            <a:tailEnd/>
          </a:ln>
        </p:spPr>
      </p:pic>
      <p:sp>
        <p:nvSpPr>
          <p:cNvPr id="37895" name="Rectangle 5"/>
          <p:cNvSpPr>
            <a:spLocks/>
          </p:cNvSpPr>
          <p:nvPr/>
        </p:nvSpPr>
        <p:spPr bwMode="auto">
          <a:xfrm>
            <a:off x="647700" y="5854700"/>
            <a:ext cx="11633200" cy="2057400"/>
          </a:xfrm>
          <a:prstGeom prst="rect">
            <a:avLst/>
          </a:prstGeom>
          <a:noFill/>
          <a:ln w="12700">
            <a:noFill/>
            <a:miter lim="800000"/>
            <a:headEnd/>
            <a:tailEnd/>
          </a:ln>
        </p:spPr>
        <p:txBody>
          <a:bodyPr lIns="0" tIns="0" rIns="57799" bIns="0">
            <a:prstTxWarp prst="textNoShape">
              <a:avLst/>
            </a:prstTxWarp>
          </a:bodyPr>
          <a:lstStyle/>
          <a:p>
            <a:pPr marL="382588" indent="-342900">
              <a:spcBef>
                <a:spcPts val="625"/>
              </a:spcBef>
              <a:buClr>
                <a:srgbClr val="000000"/>
              </a:buClr>
              <a:buSzPct val="100000"/>
              <a:buFont typeface="Tahoma" charset="0"/>
              <a:buChar char="•"/>
            </a:pPr>
            <a:r>
              <a:rPr lang="en-US" sz="2400">
                <a:solidFill>
                  <a:schemeClr val="tx1"/>
                </a:solidFill>
                <a:latin typeface="Tahoma" charset="0"/>
                <a:ea typeface="Tahoma" charset="0"/>
                <a:cs typeface="Tahoma" charset="0"/>
                <a:sym typeface="Tahoma" charset="0"/>
              </a:rPr>
              <a:t>Computer needs to posses:</a:t>
            </a:r>
            <a:r>
              <a:rPr lang="en-US" sz="2200">
                <a:solidFill>
                  <a:schemeClr val="tx1"/>
                </a:solidFill>
                <a:latin typeface="Tahoma" charset="0"/>
                <a:ea typeface="Tahoma" charset="0"/>
                <a:cs typeface="Tahoma" charset="0"/>
                <a:sym typeface="Tahoma" charset="0"/>
              </a:rPr>
              <a:t>Natural language processing, Knowledge representation, Automated reasoning, and Machine learning</a:t>
            </a:r>
          </a:p>
          <a:p>
            <a:pPr marL="382588" indent="-342900">
              <a:spcBef>
                <a:spcPts val="625"/>
              </a:spcBef>
              <a:buClr>
                <a:srgbClr val="000000"/>
              </a:buClr>
              <a:buSzPct val="100000"/>
              <a:buFont typeface="Tahoma" charset="0"/>
              <a:buChar char="•"/>
            </a:pPr>
            <a:r>
              <a:rPr lang="en-US" sz="2400" u="sng">
                <a:solidFill>
                  <a:schemeClr val="tx1"/>
                </a:solidFill>
                <a:latin typeface="Tahoma" charset="0"/>
                <a:ea typeface="Tahoma" charset="0"/>
                <a:cs typeface="Tahoma" charset="0"/>
                <a:sym typeface="Tahoma" charset="0"/>
              </a:rPr>
              <a:t>Problem:</a:t>
            </a:r>
            <a:r>
              <a:rPr lang="en-US" sz="2200">
                <a:solidFill>
                  <a:schemeClr val="tx1"/>
                </a:solidFill>
                <a:latin typeface="Tahoma" charset="0"/>
                <a:ea typeface="Tahoma" charset="0"/>
                <a:cs typeface="Tahoma" charset="0"/>
                <a:sym typeface="Tahoma" charset="0"/>
              </a:rPr>
              <a:t> 1) Turing test is not reproducible, constructive, and amenable to mathematic analysis.   2) What about physical interaction with interrogator and environment?</a:t>
            </a:r>
          </a:p>
          <a:p>
            <a:pPr marL="382588" indent="-342900">
              <a:spcBef>
                <a:spcPts val="625"/>
              </a:spcBef>
              <a:buClr>
                <a:srgbClr val="000000"/>
              </a:buClr>
              <a:buSzPct val="100000"/>
              <a:buFont typeface="Tahoma" charset="0"/>
              <a:buChar char="•"/>
            </a:pPr>
            <a:r>
              <a:rPr lang="en-US" sz="2400">
                <a:solidFill>
                  <a:schemeClr val="tx1"/>
                </a:solidFill>
                <a:latin typeface="Tahoma" charset="0"/>
                <a:ea typeface="Tahoma" charset="0"/>
                <a:cs typeface="Tahoma" charset="0"/>
                <a:sym typeface="Tahoma" charset="0"/>
              </a:rPr>
              <a:t>Total Turing Test:</a:t>
            </a:r>
            <a:r>
              <a:rPr lang="en-US" sz="2200">
                <a:solidFill>
                  <a:schemeClr val="tx1"/>
                </a:solidFill>
                <a:latin typeface="Tahoma" charset="0"/>
                <a:ea typeface="Tahoma" charset="0"/>
                <a:cs typeface="Tahoma" charset="0"/>
                <a:sym typeface="Tahoma" charset="0"/>
              </a:rPr>
              <a:t> Requires physical interaction and needs perception and actuation. </a:t>
            </a:r>
          </a:p>
        </p:txBody>
      </p:sp>
      <p:grpSp>
        <p:nvGrpSpPr>
          <p:cNvPr id="37896" name="Group 6"/>
          <p:cNvGrpSpPr>
            <a:grpSpLocks/>
          </p:cNvGrpSpPr>
          <p:nvPr/>
        </p:nvGrpSpPr>
        <p:grpSpPr bwMode="auto">
          <a:xfrm>
            <a:off x="431800" y="6718300"/>
            <a:ext cx="12242800" cy="2057400"/>
            <a:chOff x="0" y="0"/>
            <a:chExt cx="7712" cy="1296"/>
          </a:xfrm>
        </p:grpSpPr>
        <p:sp>
          <p:nvSpPr>
            <p:cNvPr id="37897" name="Rectangle 7"/>
            <p:cNvSpPr>
              <a:spLocks/>
            </p:cNvSpPr>
            <p:nvPr/>
          </p:nvSpPr>
          <p:spPr bwMode="auto">
            <a:xfrm>
              <a:off x="0" y="0"/>
              <a:ext cx="7712" cy="1296"/>
            </a:xfrm>
            <a:prstGeom prst="rect">
              <a:avLst/>
            </a:prstGeom>
            <a:noFill/>
            <a:ln w="25400">
              <a:solidFill>
                <a:schemeClr val="tx1"/>
              </a:solidFill>
              <a:miter lim="800000"/>
              <a:headEnd/>
              <a:tailEnd/>
            </a:ln>
          </p:spPr>
          <p:txBody>
            <a:bodyPr lIns="0" tIns="0" rIns="0" bIns="0">
              <a:prstTxWarp prst="textNoShape">
                <a:avLst/>
              </a:prstTxWarp>
            </a:bodyPr>
            <a:lstStyle/>
            <a:p>
              <a:endParaRPr lang="en-US"/>
            </a:p>
          </p:txBody>
        </p:sp>
        <p:sp>
          <p:nvSpPr>
            <p:cNvPr id="37898" name="Rectangle 8"/>
            <p:cNvSpPr>
              <a:spLocks/>
            </p:cNvSpPr>
            <p:nvPr/>
          </p:nvSpPr>
          <p:spPr bwMode="auto">
            <a:xfrm>
              <a:off x="0" y="468"/>
              <a:ext cx="72" cy="360"/>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p:spPr>
        <p:txBody>
          <a:bodyPr/>
          <a:lstStyle/>
          <a:p>
            <a:fld id="{30FB4C29-B7D2-F541-B549-96D927E9C518}" type="slidenum">
              <a:rPr lang="en-US" smtClean="0"/>
              <a:pPr/>
              <a:t>16</a:t>
            </a:fld>
            <a:endParaRPr lang="en-US" smtClean="0"/>
          </a:p>
        </p:txBody>
      </p:sp>
      <p:pic>
        <p:nvPicPr>
          <p:cNvPr id="3891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38916" name="Rectangle 2"/>
          <p:cNvSpPr>
            <a:spLocks noGrp="1" noChangeArrowheads="1"/>
          </p:cNvSpPr>
          <p:nvPr>
            <p:ph type="title"/>
          </p:nvPr>
        </p:nvSpPr>
        <p:spPr/>
        <p:txBody>
          <a:bodyPr rIns="166398"/>
          <a:lstStyle/>
          <a:p>
            <a:pPr marL="57150" indent="0" eaLnBrk="1" hangingPunct="1"/>
            <a:r>
              <a:rPr lang="en-US"/>
              <a:t>Acting Humanly: The Full Turing Test</a:t>
            </a:r>
          </a:p>
        </p:txBody>
      </p:sp>
      <p:sp>
        <p:nvSpPr>
          <p:cNvPr id="38917" name="Rectangle 3"/>
          <p:cNvSpPr>
            <a:spLocks/>
          </p:cNvSpPr>
          <p:nvPr/>
        </p:nvSpPr>
        <p:spPr bwMode="auto">
          <a:xfrm>
            <a:off x="1022350" y="5695950"/>
            <a:ext cx="11976100" cy="3365500"/>
          </a:xfrm>
          <a:prstGeom prst="rect">
            <a:avLst/>
          </a:prstGeom>
          <a:noFill/>
          <a:ln w="12700">
            <a:noFill/>
            <a:miter lim="800000"/>
            <a:headEnd/>
            <a:tailEnd/>
          </a:ln>
        </p:spPr>
        <p:txBody>
          <a:bodyPr lIns="0" tIns="0" rIns="57799" bIns="0">
            <a:prstTxWarp prst="textNoShape">
              <a:avLst/>
            </a:prstTxWarp>
          </a:bodyPr>
          <a:lstStyle/>
          <a:p>
            <a:pPr marL="382588" indent="-342900">
              <a:spcBef>
                <a:spcPts val="538"/>
              </a:spcBef>
              <a:buClr>
                <a:srgbClr val="000000"/>
              </a:buClr>
              <a:buSzPct val="100000"/>
              <a:buFont typeface="Tahoma" charset="0"/>
              <a:buChar char="•"/>
            </a:pPr>
            <a:endParaRPr lang="en-US" sz="2200">
              <a:solidFill>
                <a:schemeClr val="tx1"/>
              </a:solidFill>
              <a:latin typeface="Tahoma" charset="0"/>
              <a:ea typeface="Tahoma" charset="0"/>
              <a:cs typeface="Tahoma" charset="0"/>
              <a:sym typeface="Tahoma" charset="0"/>
            </a:endParaRPr>
          </a:p>
          <a:p>
            <a:pPr marL="382588" indent="-342900">
              <a:spcBef>
                <a:spcPts val="813"/>
              </a:spcBef>
              <a:buClr>
                <a:srgbClr val="000000"/>
              </a:buClr>
              <a:buSzPct val="100000"/>
              <a:buFont typeface="Tahoma" charset="0"/>
              <a:buChar char="•"/>
            </a:pPr>
            <a:r>
              <a:rPr lang="en-US" u="sng">
                <a:solidFill>
                  <a:schemeClr val="tx1"/>
                </a:solidFill>
                <a:latin typeface="Tahoma" charset="0"/>
                <a:ea typeface="Tahoma" charset="0"/>
                <a:cs typeface="Tahoma" charset="0"/>
                <a:sym typeface="Tahoma" charset="0"/>
              </a:rPr>
              <a:t>Problem:</a:t>
            </a:r>
            <a:r>
              <a:rPr lang="en-US">
                <a:solidFill>
                  <a:schemeClr val="tx1"/>
                </a:solidFill>
                <a:latin typeface="Tahoma" charset="0"/>
                <a:ea typeface="Tahoma" charset="0"/>
                <a:cs typeface="Tahoma" charset="0"/>
                <a:sym typeface="Tahoma" charset="0"/>
              </a:rPr>
              <a:t> </a:t>
            </a:r>
          </a:p>
          <a:p>
            <a:pPr marL="382588" indent="-342900">
              <a:spcBef>
                <a:spcPts val="813"/>
              </a:spcBef>
            </a:pPr>
            <a:r>
              <a:rPr lang="en-US">
                <a:solidFill>
                  <a:schemeClr val="tx1"/>
                </a:solidFill>
                <a:latin typeface="Tahoma" charset="0"/>
                <a:ea typeface="Tahoma" charset="0"/>
                <a:cs typeface="Tahoma" charset="0"/>
                <a:sym typeface="Tahoma" charset="0"/>
              </a:rPr>
              <a:t>	1) Turing test is not reproducible, constructive, and amenable to mathematic analysis.   </a:t>
            </a:r>
          </a:p>
          <a:p>
            <a:pPr marL="382588" indent="-342900">
              <a:spcBef>
                <a:spcPts val="813"/>
              </a:spcBef>
            </a:pPr>
            <a:r>
              <a:rPr lang="en-US">
                <a:solidFill>
                  <a:schemeClr val="tx1"/>
                </a:solidFill>
                <a:latin typeface="Tahoma" charset="0"/>
                <a:ea typeface="Tahoma" charset="0"/>
                <a:cs typeface="Tahoma" charset="0"/>
                <a:sym typeface="Tahoma" charset="0"/>
              </a:rPr>
              <a:t>	2) What about physical interaction with interrogator and environment?</a:t>
            </a:r>
          </a:p>
        </p:txBody>
      </p:sp>
      <p:pic>
        <p:nvPicPr>
          <p:cNvPr id="38918" name="Picture 4"/>
          <p:cNvPicPr>
            <a:picLocks noChangeArrowheads="1"/>
          </p:cNvPicPr>
          <p:nvPr/>
        </p:nvPicPr>
        <p:blipFill>
          <a:blip r:embed="rId3"/>
          <a:srcRect l="30858" t="38460" r="8015" b="23108"/>
          <a:stretch>
            <a:fillRect/>
          </a:stretch>
        </p:blipFill>
        <p:spPr bwMode="auto">
          <a:xfrm>
            <a:off x="2057400" y="1841500"/>
            <a:ext cx="9207500" cy="4048125"/>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p:spPr>
        <p:txBody>
          <a:bodyPr/>
          <a:lstStyle/>
          <a:p>
            <a:fld id="{80590D5B-5822-5E41-B4A7-4256B855A954}" type="slidenum">
              <a:rPr lang="en-US" smtClean="0"/>
              <a:pPr/>
              <a:t>17</a:t>
            </a:fld>
            <a:endParaRPr lang="en-US" smtClean="0"/>
          </a:p>
        </p:txBody>
      </p:sp>
      <p:pic>
        <p:nvPicPr>
          <p:cNvPr id="39939" name="Picture 1"/>
          <p:cNvPicPr>
            <a:picLocks noChangeArrowheads="1"/>
          </p:cNvPicPr>
          <p:nvPr/>
        </p:nvPicPr>
        <p:blipFill>
          <a:blip r:embed="rId2"/>
          <a:srcRect/>
          <a:stretch>
            <a:fillRect/>
          </a:stretch>
        </p:blipFill>
        <p:spPr bwMode="auto">
          <a:xfrm>
            <a:off x="3019425" y="6832600"/>
            <a:ext cx="7416800" cy="2895600"/>
          </a:xfrm>
          <a:prstGeom prst="rect">
            <a:avLst/>
          </a:prstGeom>
          <a:noFill/>
          <a:ln w="12700">
            <a:noFill/>
            <a:miter lim="800000"/>
            <a:headEnd/>
            <a:tailEnd/>
          </a:ln>
        </p:spPr>
      </p:pic>
      <p:pic>
        <p:nvPicPr>
          <p:cNvPr id="39940" name="Picture 2"/>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39941" name="Rectangle 3"/>
          <p:cNvSpPr>
            <a:spLocks noGrp="1" noChangeArrowheads="1"/>
          </p:cNvSpPr>
          <p:nvPr>
            <p:ph type="title"/>
          </p:nvPr>
        </p:nvSpPr>
        <p:spPr/>
        <p:txBody>
          <a:bodyPr rIns="166398"/>
          <a:lstStyle/>
          <a:p>
            <a:pPr marL="57150" indent="0" eaLnBrk="1" hangingPunct="1"/>
            <a:r>
              <a:rPr lang="en-US"/>
              <a:t>Acting Humanly: The Full Turing Test</a:t>
            </a:r>
          </a:p>
        </p:txBody>
      </p:sp>
      <p:sp>
        <p:nvSpPr>
          <p:cNvPr id="39942" name="Rectangle 4"/>
          <p:cNvSpPr>
            <a:spLocks/>
          </p:cNvSpPr>
          <p:nvPr/>
        </p:nvSpPr>
        <p:spPr bwMode="auto">
          <a:xfrm>
            <a:off x="257175" y="2930525"/>
            <a:ext cx="6146800" cy="2540000"/>
          </a:xfrm>
          <a:prstGeom prst="rect">
            <a:avLst/>
          </a:prstGeom>
          <a:noFill/>
          <a:ln w="12700">
            <a:noFill/>
            <a:miter lim="800000"/>
            <a:headEnd/>
            <a:tailEnd/>
          </a:ln>
        </p:spPr>
        <p:txBody>
          <a:bodyPr lIns="0" tIns="0" rIns="57799" bIns="0">
            <a:prstTxWarp prst="textNoShape">
              <a:avLst/>
            </a:prstTxWarp>
          </a:bodyPr>
          <a:lstStyle/>
          <a:p>
            <a:pPr marL="544513" indent="-487363">
              <a:spcBef>
                <a:spcPts val="675"/>
              </a:spcBef>
            </a:pPr>
            <a:r>
              <a:rPr lang="en-US" sz="2800" u="sng">
                <a:solidFill>
                  <a:schemeClr val="tx1"/>
                </a:solidFill>
                <a:latin typeface="Tahoma" charset="0"/>
                <a:ea typeface="Tahoma" charset="0"/>
                <a:cs typeface="Tahoma" charset="0"/>
                <a:sym typeface="Tahoma" charset="0"/>
              </a:rPr>
              <a:t>Problem:</a:t>
            </a:r>
            <a:r>
              <a:rPr lang="en-US" sz="2400">
                <a:solidFill>
                  <a:schemeClr val="tx1"/>
                </a:solidFill>
                <a:latin typeface="Tahoma" charset="0"/>
                <a:ea typeface="Tahoma" charset="0"/>
                <a:cs typeface="Tahoma" charset="0"/>
                <a:sym typeface="Tahoma" charset="0"/>
              </a:rPr>
              <a:t> </a:t>
            </a:r>
          </a:p>
          <a:p>
            <a:pPr marL="544513" indent="-487363">
              <a:spcBef>
                <a:spcPts val="625"/>
              </a:spcBef>
            </a:pPr>
            <a:r>
              <a:rPr lang="en-US" sz="2400">
                <a:solidFill>
                  <a:schemeClr val="tx1"/>
                </a:solidFill>
                <a:latin typeface="Tahoma" charset="0"/>
                <a:ea typeface="Tahoma" charset="0"/>
                <a:cs typeface="Tahoma" charset="0"/>
                <a:sym typeface="Tahoma" charset="0"/>
              </a:rPr>
              <a:t>	1) Turing test is not reproducible, constructive, and amenable to mathematic analysis.   </a:t>
            </a:r>
          </a:p>
          <a:p>
            <a:pPr marL="544513" indent="-487363">
              <a:spcBef>
                <a:spcPts val="625"/>
              </a:spcBef>
            </a:pPr>
            <a:r>
              <a:rPr lang="en-US" sz="2400">
                <a:solidFill>
                  <a:schemeClr val="tx1"/>
                </a:solidFill>
                <a:latin typeface="Tahoma" charset="0"/>
                <a:ea typeface="Tahoma" charset="0"/>
                <a:cs typeface="Tahoma" charset="0"/>
                <a:sym typeface="Tahoma" charset="0"/>
              </a:rPr>
              <a:t>	2) What about physical interaction with interrogator and environment?</a:t>
            </a:r>
          </a:p>
        </p:txBody>
      </p:sp>
      <p:sp>
        <p:nvSpPr>
          <p:cNvPr id="39943" name="Rectangle 5"/>
          <p:cNvSpPr>
            <a:spLocks/>
          </p:cNvSpPr>
          <p:nvPr/>
        </p:nvSpPr>
        <p:spPr bwMode="auto">
          <a:xfrm>
            <a:off x="1841500" y="6718300"/>
            <a:ext cx="1995488" cy="6223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latin typeface="Tahoma" charset="0"/>
                <a:ea typeface="Tahoma" charset="0"/>
                <a:cs typeface="Tahoma" charset="0"/>
                <a:sym typeface="Tahoma" charset="0"/>
              </a:rPr>
              <a:t>Trap door</a:t>
            </a:r>
          </a:p>
        </p:txBody>
      </p:sp>
      <p:sp>
        <p:nvSpPr>
          <p:cNvPr id="39944" name="Line 6"/>
          <p:cNvSpPr>
            <a:spLocks noChangeShapeType="1"/>
          </p:cNvSpPr>
          <p:nvPr/>
        </p:nvSpPr>
        <p:spPr bwMode="auto">
          <a:xfrm>
            <a:off x="3898900" y="7150100"/>
            <a:ext cx="2660650" cy="830263"/>
          </a:xfrm>
          <a:prstGeom prst="line">
            <a:avLst/>
          </a:prstGeom>
          <a:noFill/>
          <a:ln w="38100">
            <a:solidFill>
              <a:schemeClr val="tx1"/>
            </a:solidFill>
            <a:round/>
            <a:headEnd/>
            <a:tailEnd type="triangle" w="med" len="med"/>
          </a:ln>
        </p:spPr>
        <p:txBody>
          <a:bodyPr lIns="0" tIns="0" rIns="0" bIns="0">
            <a:prstTxWarp prst="textNoShape">
              <a:avLst/>
            </a:prstTxWarp>
          </a:bodyPr>
          <a:lstStyle/>
          <a:p>
            <a:endParaRPr lang="en-US"/>
          </a:p>
        </p:txBody>
      </p:sp>
      <p:pic>
        <p:nvPicPr>
          <p:cNvPr id="39945" name="Picture 7"/>
          <p:cNvPicPr>
            <a:picLocks noChangeArrowheads="1"/>
          </p:cNvPicPr>
          <p:nvPr/>
        </p:nvPicPr>
        <p:blipFill>
          <a:blip r:embed="rId4"/>
          <a:srcRect l="30827" t="38470" r="8017" b="23099"/>
          <a:stretch>
            <a:fillRect/>
          </a:stretch>
        </p:blipFill>
        <p:spPr bwMode="auto">
          <a:xfrm>
            <a:off x="6016625" y="2622550"/>
            <a:ext cx="6424613" cy="2566988"/>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p:spPr>
        <p:txBody>
          <a:bodyPr/>
          <a:lstStyle/>
          <a:p>
            <a:fld id="{B919A293-FC0D-9441-A4B7-8DACD990106D}" type="slidenum">
              <a:rPr lang="en-US" smtClean="0"/>
              <a:pPr/>
              <a:t>18</a:t>
            </a:fld>
            <a:endParaRPr lang="en-US" smtClean="0"/>
          </a:p>
        </p:txBody>
      </p:sp>
      <p:pic>
        <p:nvPicPr>
          <p:cNvPr id="4096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0964" name="Rectangle 2"/>
          <p:cNvSpPr>
            <a:spLocks noGrp="1" noChangeArrowheads="1"/>
          </p:cNvSpPr>
          <p:nvPr>
            <p:ph type="title"/>
          </p:nvPr>
        </p:nvSpPr>
        <p:spPr/>
        <p:txBody>
          <a:bodyPr rIns="166398"/>
          <a:lstStyle/>
          <a:p>
            <a:pPr marL="57150" indent="0" eaLnBrk="1" hangingPunct="1"/>
            <a:r>
              <a:rPr lang="en-US"/>
              <a:t>What would a computer need to pass the Turing test?</a:t>
            </a:r>
          </a:p>
        </p:txBody>
      </p:sp>
      <p:sp>
        <p:nvSpPr>
          <p:cNvPr id="40965" name="Rectangle 3"/>
          <p:cNvSpPr>
            <a:spLocks noGrp="1" noChangeArrowheads="1"/>
          </p:cNvSpPr>
          <p:nvPr>
            <p:ph type="body" idx="1"/>
          </p:nvPr>
        </p:nvSpPr>
        <p:spPr/>
        <p:txBody>
          <a:bodyPr rIns="166398"/>
          <a:lstStyle/>
          <a:p>
            <a:pPr eaLnBrk="1" hangingPunct="1"/>
            <a:endParaRPr lang="en-US"/>
          </a:p>
          <a:p>
            <a:pPr eaLnBrk="1" hangingPunct="1"/>
            <a:r>
              <a:rPr lang="en-US" sz="3400">
                <a:solidFill>
                  <a:srgbClr val="996633"/>
                </a:solidFill>
              </a:rPr>
              <a:t>Natural language processing:</a:t>
            </a:r>
            <a:r>
              <a:rPr lang="en-US" sz="3400"/>
              <a:t> to communicate with examiner.</a:t>
            </a:r>
          </a:p>
          <a:p>
            <a:pPr eaLnBrk="1" hangingPunct="1">
              <a:buFont typeface="Tahoma" charset="0"/>
              <a:buNone/>
            </a:pPr>
            <a:r>
              <a:rPr lang="en-US" sz="1600"/>
              <a:t>  </a:t>
            </a:r>
          </a:p>
          <a:p>
            <a:pPr eaLnBrk="1" hangingPunct="1"/>
            <a:r>
              <a:rPr lang="en-US" sz="3400">
                <a:solidFill>
                  <a:srgbClr val="996633"/>
                </a:solidFill>
              </a:rPr>
              <a:t>Knowledge representation:</a:t>
            </a:r>
            <a:r>
              <a:rPr lang="en-US" sz="3400"/>
              <a:t> to store and retrieve information provided before or during interrogation.</a:t>
            </a:r>
          </a:p>
          <a:p>
            <a:pPr eaLnBrk="1" hangingPunct="1">
              <a:buFont typeface="Tahoma" charset="0"/>
              <a:buNone/>
            </a:pPr>
            <a:r>
              <a:rPr lang="en-US" sz="1600"/>
              <a:t> </a:t>
            </a:r>
          </a:p>
          <a:p>
            <a:pPr eaLnBrk="1" hangingPunct="1"/>
            <a:r>
              <a:rPr lang="en-US" sz="3400">
                <a:solidFill>
                  <a:srgbClr val="996633"/>
                </a:solidFill>
              </a:rPr>
              <a:t>Automated reasoning:</a:t>
            </a:r>
            <a:r>
              <a:rPr lang="en-US" sz="3400"/>
              <a:t> to use the stored information to answer questions and to draw new conclusions.</a:t>
            </a:r>
          </a:p>
          <a:p>
            <a:pPr eaLnBrk="1" hangingPunct="1">
              <a:buFont typeface="Tahoma" charset="0"/>
              <a:buNone/>
            </a:pPr>
            <a:r>
              <a:rPr lang="en-US" sz="1600"/>
              <a:t> </a:t>
            </a:r>
          </a:p>
          <a:p>
            <a:pPr eaLnBrk="1" hangingPunct="1"/>
            <a:r>
              <a:rPr lang="en-US" sz="3400">
                <a:solidFill>
                  <a:srgbClr val="996633"/>
                </a:solidFill>
              </a:rPr>
              <a:t>Machine learning:</a:t>
            </a:r>
            <a:r>
              <a:rPr lang="en-US" sz="3400"/>
              <a:t> to adapt to new circumstances and to detect and extrapolate patterns.</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fld id="{BA6E4E88-CBB1-074A-A96A-B6AA3C5AE8AC}" type="slidenum">
              <a:rPr lang="en-US" smtClean="0"/>
              <a:pPr/>
              <a:t>19</a:t>
            </a:fld>
            <a:endParaRPr lang="en-US" smtClean="0"/>
          </a:p>
        </p:txBody>
      </p:sp>
      <p:pic>
        <p:nvPicPr>
          <p:cNvPr id="4198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1988" name="Rectangle 2"/>
          <p:cNvSpPr>
            <a:spLocks noGrp="1" noChangeArrowheads="1"/>
          </p:cNvSpPr>
          <p:nvPr>
            <p:ph type="title"/>
          </p:nvPr>
        </p:nvSpPr>
        <p:spPr/>
        <p:txBody>
          <a:bodyPr rIns="166398"/>
          <a:lstStyle/>
          <a:p>
            <a:pPr marL="57150" indent="0" eaLnBrk="1" hangingPunct="1"/>
            <a:r>
              <a:rPr lang="en-US"/>
              <a:t>What would a computer need to pass the Turing test?</a:t>
            </a:r>
          </a:p>
        </p:txBody>
      </p:sp>
      <p:sp>
        <p:nvSpPr>
          <p:cNvPr id="41989" name="Rectangle 3"/>
          <p:cNvSpPr>
            <a:spLocks noGrp="1" noChangeArrowheads="1"/>
          </p:cNvSpPr>
          <p:nvPr>
            <p:ph type="body" idx="1"/>
          </p:nvPr>
        </p:nvSpPr>
        <p:spPr/>
        <p:txBody>
          <a:bodyPr rIns="166398"/>
          <a:lstStyle/>
          <a:p>
            <a:pPr eaLnBrk="1" hangingPunct="1"/>
            <a:endParaRPr lang="en-US"/>
          </a:p>
          <a:p>
            <a:pPr eaLnBrk="1" hangingPunct="1"/>
            <a:r>
              <a:rPr lang="en-US" sz="3400">
                <a:solidFill>
                  <a:srgbClr val="996633"/>
                </a:solidFill>
              </a:rPr>
              <a:t>Vision</a:t>
            </a:r>
            <a:r>
              <a:rPr lang="en-US" sz="3400"/>
              <a:t> (for Total Turing test): to recognize the examiner’s actions and various objects presented by the examiner.</a:t>
            </a:r>
          </a:p>
          <a:p>
            <a:pPr eaLnBrk="1" hangingPunct="1">
              <a:buFont typeface="Tahoma" charset="0"/>
              <a:buNone/>
            </a:pPr>
            <a:r>
              <a:rPr lang="en-US" sz="1600"/>
              <a:t> </a:t>
            </a:r>
          </a:p>
          <a:p>
            <a:pPr eaLnBrk="1" hangingPunct="1"/>
            <a:r>
              <a:rPr lang="en-US" sz="3400">
                <a:solidFill>
                  <a:srgbClr val="996633"/>
                </a:solidFill>
              </a:rPr>
              <a:t>Motor control</a:t>
            </a:r>
            <a:r>
              <a:rPr lang="en-US" sz="3400"/>
              <a:t> (total test): to act upon objects as requested.</a:t>
            </a:r>
          </a:p>
          <a:p>
            <a:pPr eaLnBrk="1" hangingPunct="1">
              <a:buFont typeface="Tahoma" charset="0"/>
              <a:buNone/>
            </a:pPr>
            <a:r>
              <a:rPr lang="en-US" sz="1600"/>
              <a:t> </a:t>
            </a:r>
          </a:p>
          <a:p>
            <a:pPr eaLnBrk="1" hangingPunct="1"/>
            <a:r>
              <a:rPr lang="en-US" sz="3400">
                <a:solidFill>
                  <a:srgbClr val="996633"/>
                </a:solidFill>
              </a:rPr>
              <a:t>Other senses</a:t>
            </a:r>
            <a:r>
              <a:rPr lang="en-US" sz="3400"/>
              <a:t> (total test): such as audition, smell, touch, etc.</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F3ED509F-C7ED-7F44-82C2-274F46525C74}" type="slidenum">
              <a:rPr lang="en-US" smtClean="0"/>
              <a:pPr/>
              <a:t>2</a:t>
            </a:fld>
            <a:endParaRPr lang="en-US" smtClean="0"/>
          </a:p>
        </p:txBody>
      </p:sp>
      <p:pic>
        <p:nvPicPr>
          <p:cNvPr id="15363" name="Picture 1"/>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15364" name="Rectangle 2"/>
          <p:cNvSpPr>
            <a:spLocks noGrp="1" noChangeArrowheads="1"/>
          </p:cNvSpPr>
          <p:nvPr>
            <p:ph type="title"/>
          </p:nvPr>
        </p:nvSpPr>
        <p:spPr/>
        <p:txBody>
          <a:bodyPr rIns="166398"/>
          <a:lstStyle/>
          <a:p>
            <a:pPr marL="57150" indent="0" eaLnBrk="1" hangingPunct="1"/>
            <a:r>
              <a:rPr lang="en-US" dirty="0"/>
              <a:t>CS</a:t>
            </a:r>
            <a:r>
              <a:rPr lang="en-US" dirty="0" smtClean="0"/>
              <a:t> 561: </a:t>
            </a:r>
            <a:r>
              <a:rPr lang="en-US" dirty="0"/>
              <a:t>Artificial Intelligence</a:t>
            </a:r>
          </a:p>
        </p:txBody>
      </p:sp>
      <p:sp>
        <p:nvSpPr>
          <p:cNvPr id="15365" name="TextBox 4"/>
          <p:cNvSpPr txBox="1">
            <a:spLocks noChangeArrowheads="1"/>
          </p:cNvSpPr>
          <p:nvPr/>
        </p:nvSpPr>
        <p:spPr bwMode="auto">
          <a:xfrm>
            <a:off x="330200" y="2209800"/>
            <a:ext cx="12420600" cy="6370638"/>
          </a:xfrm>
          <a:prstGeom prst="rect">
            <a:avLst/>
          </a:prstGeom>
          <a:noFill/>
          <a:ln w="9525">
            <a:noFill/>
            <a:miter lim="800000"/>
            <a:headEnd/>
            <a:tailEnd/>
          </a:ln>
        </p:spPr>
        <p:txBody>
          <a:bodyPr>
            <a:prstTxWarp prst="textNoShape">
              <a:avLst/>
            </a:prstTxWarp>
            <a:spAutoFit/>
          </a:bodyPr>
          <a:lstStyle/>
          <a:p>
            <a:r>
              <a:rPr lang="en-US" b="1" dirty="0">
                <a:latin typeface="Arial" charset="0"/>
                <a:ea typeface="Arial" charset="0"/>
                <a:cs typeface="Arial" charset="0"/>
              </a:rPr>
              <a:t>Course overview:  </a:t>
            </a:r>
            <a:r>
              <a:rPr lang="en-US" dirty="0">
                <a:latin typeface="Arial" charset="0"/>
                <a:ea typeface="Arial" charset="0"/>
                <a:cs typeface="Arial" charset="0"/>
              </a:rPr>
              <a:t>foundations of symbolic intelligent systems. Agents, search, problem solving, logic, representation, reasoning, symbolic programming, and robotics.</a:t>
            </a:r>
          </a:p>
          <a:p>
            <a:endParaRPr lang="en-US" dirty="0">
              <a:latin typeface="Arial" charset="0"/>
              <a:ea typeface="Arial" charset="0"/>
              <a:cs typeface="Arial" charset="0"/>
            </a:endParaRPr>
          </a:p>
          <a:p>
            <a:r>
              <a:rPr lang="en-US" b="1" dirty="0">
                <a:latin typeface="Arial" charset="0"/>
                <a:ea typeface="Arial" charset="0"/>
                <a:cs typeface="Arial" charset="0"/>
              </a:rPr>
              <a:t>Prerequisites:</a:t>
            </a:r>
            <a:r>
              <a:rPr lang="en-US" dirty="0">
                <a:latin typeface="Arial" charset="0"/>
                <a:ea typeface="Arial" charset="0"/>
                <a:cs typeface="Arial" charset="0"/>
              </a:rPr>
              <a:t> CS 455x, i.e., programming principles, discrete mathematics for computing, software design and software engineering concepts.  </a:t>
            </a:r>
            <a:r>
              <a:rPr lang="en-US" dirty="0">
                <a:solidFill>
                  <a:srgbClr val="FF0000"/>
                </a:solidFill>
                <a:latin typeface="Arial" charset="0"/>
                <a:ea typeface="Arial" charset="0"/>
                <a:cs typeface="Arial" charset="0"/>
              </a:rPr>
              <a:t>Good knowledge of C++ and STL required for programming assignments</a:t>
            </a:r>
            <a:r>
              <a:rPr lang="en-US" dirty="0">
                <a:latin typeface="Arial" charset="0"/>
                <a:ea typeface="Arial" charset="0"/>
                <a:cs typeface="Arial" charset="0"/>
              </a:rPr>
              <a:t>.</a:t>
            </a:r>
          </a:p>
          <a:p>
            <a:endParaRPr lang="en-US" dirty="0">
              <a:latin typeface="Arial" charset="0"/>
              <a:ea typeface="Arial" charset="0"/>
              <a:cs typeface="Arial" charset="0"/>
            </a:endParaRPr>
          </a:p>
          <a:p>
            <a:r>
              <a:rPr lang="en-US" b="1" dirty="0">
                <a:latin typeface="Arial" charset="0"/>
                <a:ea typeface="Arial" charset="0"/>
                <a:cs typeface="Arial" charset="0"/>
              </a:rPr>
              <a:t>Grading:</a:t>
            </a:r>
            <a:r>
              <a:rPr lang="en-US" dirty="0">
                <a:latin typeface="Arial" charset="0"/>
                <a:ea typeface="Arial" charset="0"/>
                <a:cs typeface="Arial" charset="0"/>
              </a:rPr>
              <a:t>  	25% for midterm +</a:t>
            </a:r>
          </a:p>
          <a:p>
            <a:r>
              <a:rPr lang="en-US" dirty="0">
                <a:latin typeface="Arial" charset="0"/>
                <a:ea typeface="Arial" charset="0"/>
                <a:cs typeface="Arial" charset="0"/>
              </a:rPr>
              <a:t>			25% for final +</a:t>
            </a:r>
          </a:p>
          <a:p>
            <a:r>
              <a:rPr lang="en-US" dirty="0">
                <a:latin typeface="Arial" charset="0"/>
                <a:ea typeface="Arial" charset="0"/>
                <a:cs typeface="Arial" charset="0"/>
              </a:rPr>
              <a:t>			50% for mandatory </a:t>
            </a:r>
            <a:r>
              <a:rPr lang="en-US" dirty="0" err="1">
                <a:latin typeface="Arial" charset="0"/>
                <a:ea typeface="Arial" charset="0"/>
                <a:cs typeface="Arial" charset="0"/>
              </a:rPr>
              <a:t>homeworks</a:t>
            </a:r>
            <a:r>
              <a:rPr lang="en-US" dirty="0">
                <a:latin typeface="Arial" charset="0"/>
                <a:ea typeface="Arial" charset="0"/>
                <a:cs typeface="Arial" charset="0"/>
              </a:rPr>
              <a:t>/assignments</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p:spPr>
        <p:txBody>
          <a:bodyPr/>
          <a:lstStyle/>
          <a:p>
            <a:fld id="{BA6E4E88-CBB1-074A-A96A-B6AA3C5AE8AC}" type="slidenum">
              <a:rPr lang="en-US" smtClean="0"/>
              <a:pPr/>
              <a:t>20</a:t>
            </a:fld>
            <a:endParaRPr lang="en-US" smtClean="0"/>
          </a:p>
        </p:txBody>
      </p:sp>
      <p:pic>
        <p:nvPicPr>
          <p:cNvPr id="4198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1988" name="Rectangle 2"/>
          <p:cNvSpPr>
            <a:spLocks noGrp="1" noChangeArrowheads="1"/>
          </p:cNvSpPr>
          <p:nvPr>
            <p:ph type="title"/>
          </p:nvPr>
        </p:nvSpPr>
        <p:spPr/>
        <p:txBody>
          <a:bodyPr rIns="166398"/>
          <a:lstStyle/>
          <a:p>
            <a:pPr marL="57150" indent="0" eaLnBrk="1" hangingPunct="1"/>
            <a:r>
              <a:rPr lang="en-US" dirty="0" err="1" smtClean="0"/>
              <a:t>CAPTCHAs</a:t>
            </a:r>
            <a:r>
              <a:rPr lang="en-US" dirty="0" smtClean="0"/>
              <a:t> or “reverse Turing tests”</a:t>
            </a:r>
            <a:endParaRPr lang="en-US" dirty="0"/>
          </a:p>
        </p:txBody>
      </p:sp>
      <p:sp>
        <p:nvSpPr>
          <p:cNvPr id="41989" name="Rectangle 3"/>
          <p:cNvSpPr>
            <a:spLocks noGrp="1" noChangeArrowheads="1"/>
          </p:cNvSpPr>
          <p:nvPr>
            <p:ph type="body" idx="1"/>
          </p:nvPr>
        </p:nvSpPr>
        <p:spPr>
          <a:xfrm>
            <a:off x="647700" y="1841500"/>
            <a:ext cx="8293100" cy="7912100"/>
          </a:xfrm>
        </p:spPr>
        <p:txBody>
          <a:bodyPr rIns="166398"/>
          <a:lstStyle/>
          <a:p>
            <a:pPr eaLnBrk="1" hangingPunct="1"/>
            <a:endParaRPr lang="en-US" dirty="0"/>
          </a:p>
          <a:p>
            <a:pPr eaLnBrk="1" hangingPunct="1"/>
            <a:r>
              <a:rPr lang="en-US" sz="3400" dirty="0">
                <a:solidFill>
                  <a:srgbClr val="996633"/>
                </a:solidFill>
              </a:rPr>
              <a:t>Vision</a:t>
            </a:r>
            <a:r>
              <a:rPr lang="en-US" sz="3400" dirty="0" smtClean="0"/>
              <a:t> is a particularly difficult one for machines…</a:t>
            </a:r>
          </a:p>
          <a:p>
            <a:pPr eaLnBrk="1" hangingPunct="1"/>
            <a:endParaRPr lang="en-US" sz="3400" dirty="0" smtClean="0"/>
          </a:p>
          <a:p>
            <a:pPr eaLnBrk="1" hangingPunct="1"/>
            <a:r>
              <a:rPr lang="en-US" sz="3400" dirty="0" smtClean="0"/>
              <a:t>Gave rise to “Completely Automated Public Turing test to tell Computers and Humans Apart” (CAPTCHA)</a:t>
            </a:r>
          </a:p>
          <a:p>
            <a:pPr eaLnBrk="1" hangingPunct="1"/>
            <a:endParaRPr lang="en-US" sz="3400" dirty="0" smtClean="0"/>
          </a:p>
          <a:p>
            <a:pPr eaLnBrk="1" hangingPunct="1"/>
            <a:endParaRPr lang="en-US" sz="3400" dirty="0" smtClean="0"/>
          </a:p>
          <a:p>
            <a:pPr eaLnBrk="1" hangingPunct="1"/>
            <a:endParaRPr lang="en-US" sz="3400" dirty="0" smtClean="0"/>
          </a:p>
          <a:p>
            <a:pPr eaLnBrk="1" hangingPunct="1"/>
            <a:endParaRPr lang="en-US" sz="3400" dirty="0" smtClean="0"/>
          </a:p>
          <a:p>
            <a:pPr eaLnBrk="1" hangingPunct="1"/>
            <a:endParaRPr lang="en-US" sz="3400" dirty="0" smtClean="0"/>
          </a:p>
          <a:p>
            <a:pPr lvl="7">
              <a:buNone/>
            </a:pPr>
            <a:r>
              <a:rPr lang="en-US" dirty="0" smtClean="0"/>
              <a:t>					       </a:t>
            </a:r>
            <a:r>
              <a:rPr lang="en-US" dirty="0" err="1" smtClean="0"/>
              <a:t>wikipedia</a:t>
            </a:r>
            <a:endParaRPr lang="en-US" dirty="0"/>
          </a:p>
        </p:txBody>
      </p:sp>
      <p:pic>
        <p:nvPicPr>
          <p:cNvPr id="6" name="Picture 5" descr="Screen shot 2010-08-22 at 9.00.02 PM.png"/>
          <p:cNvPicPr>
            <a:picLocks noChangeAspect="1"/>
          </p:cNvPicPr>
          <p:nvPr/>
        </p:nvPicPr>
        <p:blipFill>
          <a:blip r:embed="rId3"/>
          <a:stretch>
            <a:fillRect/>
          </a:stretch>
        </p:blipFill>
        <p:spPr>
          <a:xfrm>
            <a:off x="8940800" y="3505200"/>
            <a:ext cx="3937000" cy="6096000"/>
          </a:xfrm>
          <a:prstGeom prst="rect">
            <a:avLst/>
          </a:prstGeom>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Number Placeholder 3"/>
          <p:cNvSpPr>
            <a:spLocks noGrp="1"/>
          </p:cNvSpPr>
          <p:nvPr>
            <p:ph type="sldNum" sz="quarter" idx="10"/>
          </p:nvPr>
        </p:nvSpPr>
        <p:spPr>
          <a:noFill/>
        </p:spPr>
        <p:txBody>
          <a:bodyPr/>
          <a:lstStyle/>
          <a:p>
            <a:fld id="{D601DDA4-7F34-5A44-BFF7-AA62909E90BD}" type="slidenum">
              <a:rPr lang="en-US" smtClean="0"/>
              <a:pPr/>
              <a:t>21</a:t>
            </a:fld>
            <a:endParaRPr lang="en-US" smtClean="0"/>
          </a:p>
        </p:txBody>
      </p:sp>
      <p:pic>
        <p:nvPicPr>
          <p:cNvPr id="4301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3012" name="Rectangle 2"/>
          <p:cNvSpPr>
            <a:spLocks noGrp="1" noChangeArrowheads="1"/>
          </p:cNvSpPr>
          <p:nvPr>
            <p:ph type="title"/>
          </p:nvPr>
        </p:nvSpPr>
        <p:spPr/>
        <p:txBody>
          <a:bodyPr rIns="166398"/>
          <a:lstStyle/>
          <a:p>
            <a:pPr marL="57150" indent="0" eaLnBrk="1" hangingPunct="1"/>
            <a:r>
              <a:rPr lang="en-US"/>
              <a:t>Thinking Humanly: Cognitive Science</a:t>
            </a:r>
          </a:p>
        </p:txBody>
      </p:sp>
      <p:sp>
        <p:nvSpPr>
          <p:cNvPr id="43013" name="Rectangle 3"/>
          <p:cNvSpPr>
            <a:spLocks noGrp="1" noChangeArrowheads="1"/>
          </p:cNvSpPr>
          <p:nvPr>
            <p:ph type="body" idx="1"/>
          </p:nvPr>
        </p:nvSpPr>
        <p:spPr>
          <a:xfrm>
            <a:off x="647700" y="1841500"/>
            <a:ext cx="12141200" cy="7912100"/>
          </a:xfrm>
        </p:spPr>
        <p:txBody>
          <a:bodyPr rIns="166398"/>
          <a:lstStyle/>
          <a:p>
            <a:pPr eaLnBrk="1" hangingPunct="1"/>
            <a:r>
              <a:rPr lang="en-US" sz="3800"/>
              <a:t>1960 “Cognitive Revolution”: information-processing psychology replaced behaviorism</a:t>
            </a:r>
          </a:p>
          <a:p>
            <a:pPr eaLnBrk="1" hangingPunct="1"/>
            <a:endParaRPr lang="en-US" sz="2200"/>
          </a:p>
          <a:p>
            <a:pPr eaLnBrk="1" hangingPunct="1"/>
            <a:r>
              <a:rPr lang="en-US" sz="3800"/>
              <a:t>Cognitive science brings together theories and experimental evidence to model internal activities of the brain</a:t>
            </a:r>
          </a:p>
          <a:p>
            <a:pPr marL="782638" lvl="1" eaLnBrk="1" hangingPunct="1"/>
            <a:r>
              <a:rPr lang="en-US" sz="3400"/>
              <a:t>What level of abstraction?  “Knowledge” or “Circuits”?</a:t>
            </a:r>
          </a:p>
          <a:p>
            <a:pPr marL="782638" lvl="1" eaLnBrk="1" hangingPunct="1"/>
            <a:r>
              <a:rPr lang="en-US" sz="3400"/>
              <a:t>How to validate models?</a:t>
            </a:r>
          </a:p>
          <a:p>
            <a:pPr marL="1182688" lvl="2" eaLnBrk="1" hangingPunct="1"/>
            <a:r>
              <a:rPr lang="en-US" sz="2800"/>
              <a:t>Predicting and testing behavior of human subjects (top-down)</a:t>
            </a:r>
          </a:p>
          <a:p>
            <a:pPr marL="1182688" lvl="2" eaLnBrk="1" hangingPunct="1"/>
            <a:r>
              <a:rPr lang="en-US" sz="2800"/>
              <a:t>Direct identification from neurological data (bottom-up)</a:t>
            </a:r>
          </a:p>
          <a:p>
            <a:pPr marL="1182688" lvl="2" eaLnBrk="1" hangingPunct="1"/>
            <a:r>
              <a:rPr lang="en-US" sz="2800"/>
              <a:t>Building computer/machine simulated models and reproduce results (simulation)</a:t>
            </a:r>
          </a:p>
        </p:txBody>
      </p:sp>
      <p:sp>
        <p:nvSpPr>
          <p:cNvPr id="43014" name="Text Box 4"/>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CD573074-EDD4-9D40-A51D-2324C2939F28}" type="slidenum">
              <a:rPr lang="en-US" sz="1800">
                <a:solidFill>
                  <a:schemeClr val="tx1"/>
                </a:solidFill>
                <a:latin typeface="Arial" charset="0"/>
                <a:ea typeface="Arial" charset="0"/>
                <a:cs typeface="Arial" charset="0"/>
                <a:sym typeface="Arial" charset="0"/>
              </a:rPr>
              <a:pPr algn="ctr"/>
              <a:t>21</a:t>
            </a:fld>
            <a:endParaRPr lang="en-US" sz="1800">
              <a:solidFill>
                <a:schemeClr val="tx1"/>
              </a:solidFill>
              <a:latin typeface="Arial" charset="0"/>
              <a:ea typeface="Arial" charset="0"/>
              <a:cs typeface="Arial" charset="0"/>
              <a:sym typeface="Arial" charset="0"/>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0"/>
          </p:nvPr>
        </p:nvSpPr>
        <p:spPr>
          <a:noFill/>
        </p:spPr>
        <p:txBody>
          <a:bodyPr/>
          <a:lstStyle/>
          <a:p>
            <a:fld id="{E290F5D2-A080-4847-B1FF-CD27A542F96B}" type="slidenum">
              <a:rPr lang="en-US" smtClean="0"/>
              <a:pPr/>
              <a:t>22</a:t>
            </a:fld>
            <a:endParaRPr lang="en-US" smtClean="0"/>
          </a:p>
        </p:txBody>
      </p:sp>
      <p:pic>
        <p:nvPicPr>
          <p:cNvPr id="4403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4036" name="Rectangle 2"/>
          <p:cNvSpPr>
            <a:spLocks noGrp="1" noChangeArrowheads="1"/>
          </p:cNvSpPr>
          <p:nvPr>
            <p:ph type="title"/>
          </p:nvPr>
        </p:nvSpPr>
        <p:spPr/>
        <p:txBody>
          <a:bodyPr rIns="166398"/>
          <a:lstStyle/>
          <a:p>
            <a:pPr marL="57150" indent="0" eaLnBrk="1" hangingPunct="1"/>
            <a:r>
              <a:rPr lang="en-US"/>
              <a:t>Thinking Rationally: Laws of Thought</a:t>
            </a:r>
          </a:p>
        </p:txBody>
      </p:sp>
      <p:sp>
        <p:nvSpPr>
          <p:cNvPr id="44037" name="Rectangle 3"/>
          <p:cNvSpPr>
            <a:spLocks noGrp="1" noChangeArrowheads="1"/>
          </p:cNvSpPr>
          <p:nvPr>
            <p:ph type="body" idx="1"/>
          </p:nvPr>
        </p:nvSpPr>
        <p:spPr/>
        <p:txBody>
          <a:bodyPr rIns="166398"/>
          <a:lstStyle/>
          <a:p>
            <a:pPr marL="420688" indent="-381000" eaLnBrk="1" hangingPunct="1"/>
            <a:r>
              <a:rPr lang="en-US" sz="3400"/>
              <a:t>Aristotle (~ 450 B.C.) attempted to codify “right thinking”</a:t>
            </a:r>
            <a:br>
              <a:rPr lang="en-US" sz="3400"/>
            </a:br>
            <a:r>
              <a:rPr lang="en-US" sz="3400"/>
              <a:t>What are correct arguments/thought processes?</a:t>
            </a:r>
          </a:p>
          <a:p>
            <a:pPr marL="420688" indent="-381000" eaLnBrk="1" hangingPunct="1"/>
            <a:endParaRPr lang="en-US"/>
          </a:p>
          <a:p>
            <a:pPr marL="420688" indent="-381000" eaLnBrk="1" hangingPunct="1"/>
            <a:r>
              <a:rPr lang="en-US" sz="3400"/>
              <a:t>E.g., “Socrates is a man, all men are mortal; therefore Socrates is mortal”</a:t>
            </a:r>
          </a:p>
          <a:p>
            <a:pPr marL="420688" indent="-381000" eaLnBrk="1" hangingPunct="1"/>
            <a:endParaRPr lang="en-US"/>
          </a:p>
          <a:p>
            <a:pPr marL="420688" indent="-381000" eaLnBrk="1" hangingPunct="1"/>
            <a:r>
              <a:rPr lang="en-US" sz="3400"/>
              <a:t>Several Greek schools developed various forms of logic:</a:t>
            </a:r>
            <a:br>
              <a:rPr lang="en-US" sz="3400"/>
            </a:br>
            <a:r>
              <a:rPr lang="en-US" sz="3400" u="sng"/>
              <a:t>notation plus rules of derivation for thoughts.</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noFill/>
        </p:spPr>
        <p:txBody>
          <a:bodyPr/>
          <a:lstStyle/>
          <a:p>
            <a:fld id="{224A2F3B-4703-4B45-B069-610790EF7EE1}" type="slidenum">
              <a:rPr lang="en-US" smtClean="0"/>
              <a:pPr/>
              <a:t>23</a:t>
            </a:fld>
            <a:endParaRPr lang="en-US" smtClean="0"/>
          </a:p>
        </p:txBody>
      </p:sp>
      <p:pic>
        <p:nvPicPr>
          <p:cNvPr id="4505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5060" name="Rectangle 2"/>
          <p:cNvSpPr>
            <a:spLocks noGrp="1" noChangeArrowheads="1"/>
          </p:cNvSpPr>
          <p:nvPr>
            <p:ph type="title"/>
          </p:nvPr>
        </p:nvSpPr>
        <p:spPr/>
        <p:txBody>
          <a:bodyPr rIns="166398"/>
          <a:lstStyle/>
          <a:p>
            <a:pPr marL="57150" indent="0" eaLnBrk="1" hangingPunct="1"/>
            <a:r>
              <a:rPr lang="en-US"/>
              <a:t>Thinking Rationally: Laws of Thought</a:t>
            </a:r>
          </a:p>
        </p:txBody>
      </p:sp>
      <p:sp>
        <p:nvSpPr>
          <p:cNvPr id="45061" name="Rectangle 3"/>
          <p:cNvSpPr>
            <a:spLocks noGrp="1" noChangeArrowheads="1"/>
          </p:cNvSpPr>
          <p:nvPr>
            <p:ph type="body" idx="1"/>
          </p:nvPr>
        </p:nvSpPr>
        <p:spPr/>
        <p:txBody>
          <a:bodyPr rIns="166398"/>
          <a:lstStyle/>
          <a:p>
            <a:pPr marL="420688" indent="-381000" eaLnBrk="1" hangingPunct="1"/>
            <a:endParaRPr lang="en-US"/>
          </a:p>
          <a:p>
            <a:pPr marL="420688" indent="-381000" eaLnBrk="1" hangingPunct="1"/>
            <a:r>
              <a:rPr lang="en-US" sz="3800" u="sng"/>
              <a:t>Problems:</a:t>
            </a:r>
            <a:r>
              <a:rPr lang="en-US" sz="3800"/>
              <a:t> </a:t>
            </a:r>
          </a:p>
          <a:p>
            <a:pPr marL="839788" lvl="1" indent="-342900" eaLnBrk="1" hangingPunct="1">
              <a:buSzPct val="99000"/>
              <a:buFont typeface="Tahoma" charset="0"/>
              <a:buAutoNum type="arabicParenR"/>
            </a:pPr>
            <a:r>
              <a:rPr lang="en-US" sz="3400"/>
              <a:t>Uncertainty: Not all facts are certain (e.g., the flight might be delayed).</a:t>
            </a:r>
          </a:p>
          <a:p>
            <a:pPr marL="839788" lvl="1" indent="-342900" eaLnBrk="1" hangingPunct="1">
              <a:buSzPct val="99000"/>
              <a:buFont typeface="Tahoma" charset="0"/>
              <a:buAutoNum type="arabicParenR"/>
            </a:pPr>
            <a:endParaRPr lang="en-US" sz="3400"/>
          </a:p>
          <a:p>
            <a:pPr marL="839788" lvl="1" indent="-342900" eaLnBrk="1" hangingPunct="1">
              <a:buSzPct val="99000"/>
              <a:buFont typeface="Tahoma" charset="0"/>
              <a:buAutoNum type="arabicParenR" startAt="2"/>
            </a:pPr>
            <a:r>
              <a:rPr lang="en-US" sz="3400"/>
              <a:t>Resource limitations:</a:t>
            </a:r>
          </a:p>
          <a:p>
            <a:pPr marL="1258888" lvl="2" indent="-304800" eaLnBrk="1" hangingPunct="1">
              <a:buFont typeface="Tahoma" charset="0"/>
              <a:buChar char="-"/>
            </a:pPr>
            <a:r>
              <a:rPr lang="en-US" sz="2800"/>
              <a:t>Not enough time to compute/process</a:t>
            </a:r>
          </a:p>
          <a:p>
            <a:pPr marL="1258888" lvl="2" indent="-304800" eaLnBrk="1" hangingPunct="1">
              <a:buFont typeface="Tahoma" charset="0"/>
              <a:buChar char="-"/>
            </a:pPr>
            <a:r>
              <a:rPr lang="en-US" sz="2800"/>
              <a:t>Insufficient memory/disk/etc</a:t>
            </a:r>
          </a:p>
          <a:p>
            <a:pPr marL="1258888" lvl="2" indent="-304800" eaLnBrk="1" hangingPunct="1">
              <a:buFont typeface="Tahoma" charset="0"/>
              <a:buChar char="-"/>
            </a:pPr>
            <a:r>
              <a:rPr lang="en-US" sz="2800"/>
              <a:t>Etc.</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0"/>
          </p:nvPr>
        </p:nvSpPr>
        <p:spPr>
          <a:noFill/>
        </p:spPr>
        <p:txBody>
          <a:bodyPr/>
          <a:lstStyle/>
          <a:p>
            <a:fld id="{D83F2A19-103B-D040-A1F9-2FA6E630CD3C}" type="slidenum">
              <a:rPr lang="en-US" smtClean="0"/>
              <a:pPr/>
              <a:t>24</a:t>
            </a:fld>
            <a:endParaRPr lang="en-US" smtClean="0"/>
          </a:p>
        </p:txBody>
      </p:sp>
      <p:pic>
        <p:nvPicPr>
          <p:cNvPr id="4608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6084" name="Rectangle 2"/>
          <p:cNvSpPr>
            <a:spLocks noGrp="1" noChangeArrowheads="1"/>
          </p:cNvSpPr>
          <p:nvPr>
            <p:ph type="title"/>
          </p:nvPr>
        </p:nvSpPr>
        <p:spPr/>
        <p:txBody>
          <a:bodyPr rIns="166398"/>
          <a:lstStyle/>
          <a:p>
            <a:pPr marL="57150" indent="0" eaLnBrk="1" hangingPunct="1"/>
            <a:r>
              <a:rPr lang="en-US"/>
              <a:t>Acting Rationally: The Rational Agent</a:t>
            </a:r>
          </a:p>
        </p:txBody>
      </p:sp>
      <p:sp>
        <p:nvSpPr>
          <p:cNvPr id="46085" name="Rectangle 3"/>
          <p:cNvSpPr>
            <a:spLocks noGrp="1" noChangeArrowheads="1"/>
          </p:cNvSpPr>
          <p:nvPr>
            <p:ph type="body" idx="1"/>
          </p:nvPr>
        </p:nvSpPr>
        <p:spPr/>
        <p:txBody>
          <a:bodyPr rIns="166398"/>
          <a:lstStyle/>
          <a:p>
            <a:pPr marL="420688" indent="-381000" eaLnBrk="1" hangingPunct="1">
              <a:lnSpc>
                <a:spcPct val="90000"/>
              </a:lnSpc>
            </a:pPr>
            <a:r>
              <a:rPr lang="en-US" sz="3400"/>
              <a:t>Rational behavior: Doing the right thing!</a:t>
            </a:r>
          </a:p>
          <a:p>
            <a:pPr marL="420688" indent="-381000" eaLnBrk="1" hangingPunct="1">
              <a:lnSpc>
                <a:spcPct val="90000"/>
              </a:lnSpc>
            </a:pPr>
            <a:endParaRPr lang="en-US" sz="1600"/>
          </a:p>
          <a:p>
            <a:pPr marL="420688" indent="-381000" eaLnBrk="1" hangingPunct="1">
              <a:lnSpc>
                <a:spcPct val="90000"/>
              </a:lnSpc>
            </a:pPr>
            <a:r>
              <a:rPr lang="en-US" sz="3400"/>
              <a:t>The right thing: That which is expected to maximize the expected return</a:t>
            </a:r>
          </a:p>
          <a:p>
            <a:pPr marL="420688" indent="-381000" eaLnBrk="1" hangingPunct="1">
              <a:lnSpc>
                <a:spcPct val="90000"/>
              </a:lnSpc>
            </a:pPr>
            <a:endParaRPr lang="en-US" sz="1600"/>
          </a:p>
          <a:p>
            <a:pPr marL="420688" indent="-381000" eaLnBrk="1" hangingPunct="1">
              <a:lnSpc>
                <a:spcPct val="90000"/>
              </a:lnSpc>
            </a:pPr>
            <a:r>
              <a:rPr lang="en-US" sz="3400"/>
              <a:t>Provides the most general view of AI because it includes: </a:t>
            </a:r>
          </a:p>
          <a:p>
            <a:pPr marL="839788" lvl="1" indent="-342900" eaLnBrk="1" hangingPunct="1">
              <a:lnSpc>
                <a:spcPct val="90000"/>
              </a:lnSpc>
            </a:pPr>
            <a:r>
              <a:rPr lang="en-US" sz="2800"/>
              <a:t>Correct inference (“Laws of thought”)</a:t>
            </a:r>
          </a:p>
          <a:p>
            <a:pPr marL="839788" lvl="1" indent="-342900" eaLnBrk="1" hangingPunct="1">
              <a:lnSpc>
                <a:spcPct val="90000"/>
              </a:lnSpc>
            </a:pPr>
            <a:r>
              <a:rPr lang="en-US" sz="2800"/>
              <a:t>Uncertainty handling </a:t>
            </a:r>
          </a:p>
          <a:p>
            <a:pPr marL="839788" lvl="1" indent="-342900" eaLnBrk="1" hangingPunct="1">
              <a:lnSpc>
                <a:spcPct val="90000"/>
              </a:lnSpc>
            </a:pPr>
            <a:r>
              <a:rPr lang="en-US" sz="2800"/>
              <a:t>Resource limitation considerations (e.g., reflex vs. deliberation)</a:t>
            </a:r>
          </a:p>
          <a:p>
            <a:pPr marL="839788" lvl="1" indent="-342900" eaLnBrk="1" hangingPunct="1">
              <a:lnSpc>
                <a:spcPct val="90000"/>
              </a:lnSpc>
            </a:pPr>
            <a:r>
              <a:rPr lang="en-US" sz="2800"/>
              <a:t>Cognitive skills (NLP, AR, knowledge representation, ML, etc.)</a:t>
            </a:r>
          </a:p>
          <a:p>
            <a:pPr marL="420688" indent="-381000" eaLnBrk="1" hangingPunct="1">
              <a:lnSpc>
                <a:spcPct val="90000"/>
              </a:lnSpc>
            </a:pPr>
            <a:endParaRPr lang="en-US" sz="1600"/>
          </a:p>
          <a:p>
            <a:pPr marL="420688" indent="-381000" eaLnBrk="1" hangingPunct="1">
              <a:lnSpc>
                <a:spcPct val="90000"/>
              </a:lnSpc>
            </a:pPr>
            <a:r>
              <a:rPr lang="en-US" sz="3400" u="sng"/>
              <a:t>Advantages:</a:t>
            </a:r>
          </a:p>
          <a:p>
            <a:pPr marL="839788" lvl="1" indent="-342900" eaLnBrk="1" hangingPunct="1">
              <a:lnSpc>
                <a:spcPct val="90000"/>
              </a:lnSpc>
              <a:buSzPct val="99000"/>
              <a:buFont typeface="Tahoma" charset="0"/>
              <a:buAutoNum type="arabicParenR"/>
            </a:pPr>
            <a:r>
              <a:rPr lang="en-US" sz="2800"/>
              <a:t>More general</a:t>
            </a:r>
          </a:p>
          <a:p>
            <a:pPr marL="839788" lvl="1" indent="-342900" eaLnBrk="1" hangingPunct="1">
              <a:lnSpc>
                <a:spcPct val="90000"/>
              </a:lnSpc>
              <a:buSzPct val="99000"/>
              <a:buFont typeface="Tahoma" charset="0"/>
              <a:buAutoNum type="arabicParenR"/>
            </a:pPr>
            <a:r>
              <a:rPr lang="en-US" sz="2800"/>
              <a:t>Its goal of rationality is well defined</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p:spPr>
        <p:txBody>
          <a:bodyPr/>
          <a:lstStyle/>
          <a:p>
            <a:fld id="{A8CD935A-0097-8346-A4D9-446748DDF8CC}" type="slidenum">
              <a:rPr lang="en-US" smtClean="0"/>
              <a:pPr/>
              <a:t>25</a:t>
            </a:fld>
            <a:endParaRPr lang="en-US" smtClean="0"/>
          </a:p>
        </p:txBody>
      </p:sp>
      <p:pic>
        <p:nvPicPr>
          <p:cNvPr id="4710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7108" name="Rectangle 2"/>
          <p:cNvSpPr>
            <a:spLocks noGrp="1" noChangeArrowheads="1"/>
          </p:cNvSpPr>
          <p:nvPr>
            <p:ph type="title"/>
          </p:nvPr>
        </p:nvSpPr>
        <p:spPr/>
        <p:txBody>
          <a:bodyPr rIns="166398"/>
          <a:lstStyle/>
          <a:p>
            <a:pPr marL="57150" indent="0" eaLnBrk="1" hangingPunct="1"/>
            <a:r>
              <a:rPr lang="en-US"/>
              <a:t>How to achieve AI?</a:t>
            </a:r>
          </a:p>
        </p:txBody>
      </p:sp>
      <p:sp>
        <p:nvSpPr>
          <p:cNvPr id="47109" name="Rectangle 3"/>
          <p:cNvSpPr>
            <a:spLocks noGrp="1" noChangeArrowheads="1"/>
          </p:cNvSpPr>
          <p:nvPr>
            <p:ph type="body" idx="1"/>
          </p:nvPr>
        </p:nvSpPr>
        <p:spPr>
          <a:xfrm>
            <a:off x="647700" y="1841500"/>
            <a:ext cx="12026900" cy="7912100"/>
          </a:xfrm>
        </p:spPr>
        <p:txBody>
          <a:bodyPr rIns="166398"/>
          <a:lstStyle/>
          <a:p>
            <a:pPr eaLnBrk="1" hangingPunct="1">
              <a:lnSpc>
                <a:spcPct val="90000"/>
              </a:lnSpc>
            </a:pPr>
            <a:r>
              <a:rPr lang="en-US" sz="3400"/>
              <a:t>How is AI research done? </a:t>
            </a:r>
          </a:p>
          <a:p>
            <a:pPr eaLnBrk="1" hangingPunct="1">
              <a:lnSpc>
                <a:spcPct val="90000"/>
              </a:lnSpc>
            </a:pPr>
            <a:endParaRPr lang="en-US" sz="1400"/>
          </a:p>
          <a:p>
            <a:pPr eaLnBrk="1" hangingPunct="1">
              <a:lnSpc>
                <a:spcPct val="90000"/>
              </a:lnSpc>
            </a:pPr>
            <a:r>
              <a:rPr lang="en-US" sz="3400"/>
              <a:t>AI research has both </a:t>
            </a:r>
            <a:r>
              <a:rPr lang="en-US" sz="3400" u="sng"/>
              <a:t>theoretical</a:t>
            </a:r>
            <a:r>
              <a:rPr lang="en-US" sz="3400"/>
              <a:t> and </a:t>
            </a:r>
            <a:r>
              <a:rPr lang="en-US" sz="3400" u="sng"/>
              <a:t>experimental</a:t>
            </a:r>
            <a:r>
              <a:rPr lang="en-US" sz="3400"/>
              <a:t> sides. The experimental side has both basic and applied aspects. </a:t>
            </a:r>
          </a:p>
          <a:p>
            <a:pPr eaLnBrk="1" hangingPunct="1">
              <a:lnSpc>
                <a:spcPct val="90000"/>
              </a:lnSpc>
            </a:pPr>
            <a:endParaRPr lang="en-US" sz="1400"/>
          </a:p>
          <a:p>
            <a:pPr eaLnBrk="1" hangingPunct="1">
              <a:lnSpc>
                <a:spcPct val="90000"/>
              </a:lnSpc>
            </a:pPr>
            <a:r>
              <a:rPr lang="en-US" sz="3400"/>
              <a:t>There are two main lines of research:</a:t>
            </a:r>
          </a:p>
          <a:p>
            <a:pPr marL="782638" lvl="1" eaLnBrk="1" hangingPunct="1">
              <a:lnSpc>
                <a:spcPct val="90000"/>
              </a:lnSpc>
            </a:pPr>
            <a:r>
              <a:rPr lang="en-US" sz="2800"/>
              <a:t>One is </a:t>
            </a:r>
            <a:r>
              <a:rPr lang="en-US" sz="2800" u="sng"/>
              <a:t>biological</a:t>
            </a:r>
            <a:r>
              <a:rPr lang="en-US" sz="2800"/>
              <a:t>, based on the idea that since humans are intelligent, AI should study humans and imitate their psychology or physiology. </a:t>
            </a:r>
          </a:p>
          <a:p>
            <a:pPr marL="782638" lvl="1" eaLnBrk="1" hangingPunct="1">
              <a:lnSpc>
                <a:spcPct val="90000"/>
              </a:lnSpc>
            </a:pPr>
            <a:r>
              <a:rPr lang="en-US" sz="2800"/>
              <a:t>The other is </a:t>
            </a:r>
            <a:r>
              <a:rPr lang="en-US" sz="2800" u="sng"/>
              <a:t>phenomenal</a:t>
            </a:r>
            <a:r>
              <a:rPr lang="en-US" sz="2800"/>
              <a:t>, based on studying and formalizing common sense facts about the world and the problems that the world presents to the achievement of goals. </a:t>
            </a:r>
          </a:p>
          <a:p>
            <a:pPr eaLnBrk="1" hangingPunct="1">
              <a:lnSpc>
                <a:spcPct val="90000"/>
              </a:lnSpc>
            </a:pPr>
            <a:endParaRPr lang="en-US" sz="1400"/>
          </a:p>
          <a:p>
            <a:pPr eaLnBrk="1" hangingPunct="1">
              <a:lnSpc>
                <a:spcPct val="90000"/>
              </a:lnSpc>
            </a:pPr>
            <a:r>
              <a:rPr lang="en-US" sz="3400"/>
              <a:t>The two approaches interact to some extent, and both should eventually succeed. It is a race, but both racers seem to be walking. [</a:t>
            </a:r>
            <a:r>
              <a:rPr lang="en-US" sz="3400" b="1"/>
              <a:t>John McCarthy]</a:t>
            </a:r>
            <a:endParaRPr lang="en-US" sz="3400" b="1">
              <a:ea typeface="ヒラギノ角ゴ ProN W6" charset="-128"/>
              <a:cs typeface="ヒラギノ角ゴ ProN W6" charset="-128"/>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0"/>
          </p:nvPr>
        </p:nvSpPr>
        <p:spPr>
          <a:noFill/>
        </p:spPr>
        <p:txBody>
          <a:bodyPr/>
          <a:lstStyle/>
          <a:p>
            <a:fld id="{296D0883-F67B-FC46-845A-26CC284C40BA}" type="slidenum">
              <a:rPr lang="en-US" smtClean="0"/>
              <a:pPr/>
              <a:t>26</a:t>
            </a:fld>
            <a:endParaRPr lang="en-US" smtClean="0"/>
          </a:p>
        </p:txBody>
      </p:sp>
      <p:pic>
        <p:nvPicPr>
          <p:cNvPr id="4813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8132" name="Rectangle 2"/>
          <p:cNvSpPr>
            <a:spLocks noGrp="1" noChangeArrowheads="1"/>
          </p:cNvSpPr>
          <p:nvPr>
            <p:ph type="title"/>
          </p:nvPr>
        </p:nvSpPr>
        <p:spPr/>
        <p:txBody>
          <a:bodyPr rIns="166398"/>
          <a:lstStyle/>
          <a:p>
            <a:pPr marL="57150" indent="0" eaLnBrk="1" hangingPunct="1"/>
            <a:r>
              <a:rPr lang="en-US"/>
              <a:t>Branches of AI</a:t>
            </a:r>
          </a:p>
        </p:txBody>
      </p:sp>
      <p:sp>
        <p:nvSpPr>
          <p:cNvPr id="48133" name="Rectangle 3"/>
          <p:cNvSpPr>
            <a:spLocks noGrp="1" noChangeArrowheads="1"/>
          </p:cNvSpPr>
          <p:nvPr>
            <p:ph type="body" idx="1"/>
          </p:nvPr>
        </p:nvSpPr>
        <p:spPr/>
        <p:txBody>
          <a:bodyPr rIns="166398"/>
          <a:lstStyle/>
          <a:p>
            <a:pPr eaLnBrk="1" hangingPunct="1">
              <a:lnSpc>
                <a:spcPct val="90000"/>
              </a:lnSpc>
            </a:pPr>
            <a:r>
              <a:rPr lang="en-US" sz="2400" b="1"/>
              <a:t>Logical AI</a:t>
            </a:r>
            <a:r>
              <a:rPr lang="en-US" sz="2400"/>
              <a:t> </a:t>
            </a:r>
          </a:p>
          <a:p>
            <a:pPr eaLnBrk="1" hangingPunct="1">
              <a:lnSpc>
                <a:spcPct val="90000"/>
              </a:lnSpc>
            </a:pPr>
            <a:r>
              <a:rPr lang="en-US" sz="2400" b="1"/>
              <a:t>Search</a:t>
            </a:r>
            <a:r>
              <a:rPr lang="en-US" sz="2400"/>
              <a:t> </a:t>
            </a:r>
          </a:p>
          <a:p>
            <a:pPr eaLnBrk="1" hangingPunct="1">
              <a:lnSpc>
                <a:spcPct val="90000"/>
              </a:lnSpc>
            </a:pPr>
            <a:r>
              <a:rPr lang="en-US" sz="2400" b="1"/>
              <a:t>Natural language processing</a:t>
            </a:r>
            <a:endParaRPr lang="en-US" sz="2400" b="1">
              <a:ea typeface="ヒラギノ角ゴ ProN W6" charset="-128"/>
              <a:cs typeface="ヒラギノ角ゴ ProN W6" charset="-128"/>
            </a:endParaRPr>
          </a:p>
          <a:p>
            <a:pPr eaLnBrk="1" hangingPunct="1">
              <a:lnSpc>
                <a:spcPct val="90000"/>
              </a:lnSpc>
            </a:pPr>
            <a:r>
              <a:rPr lang="en-US" sz="2400" b="1"/>
              <a:t>pattern recognition </a:t>
            </a:r>
            <a:endParaRPr lang="en-US" sz="2400" b="1">
              <a:ea typeface="ヒラギノ角ゴ ProN W6" charset="-128"/>
              <a:cs typeface="ヒラギノ角ゴ ProN W6" charset="-128"/>
            </a:endParaRPr>
          </a:p>
          <a:p>
            <a:pPr eaLnBrk="1" hangingPunct="1">
              <a:lnSpc>
                <a:spcPct val="90000"/>
              </a:lnSpc>
            </a:pPr>
            <a:r>
              <a:rPr lang="en-US" sz="2400" b="1"/>
              <a:t>Knowledge representation</a:t>
            </a:r>
            <a:r>
              <a:rPr lang="en-US" sz="2400"/>
              <a:t> </a:t>
            </a:r>
          </a:p>
          <a:p>
            <a:pPr eaLnBrk="1" hangingPunct="1">
              <a:lnSpc>
                <a:spcPct val="90000"/>
              </a:lnSpc>
            </a:pPr>
            <a:r>
              <a:rPr lang="en-US" sz="2400" b="1"/>
              <a:t>Inference</a:t>
            </a:r>
            <a:r>
              <a:rPr lang="en-US" sz="2400"/>
              <a:t> From some facts, others can be inferred. </a:t>
            </a:r>
          </a:p>
          <a:p>
            <a:pPr eaLnBrk="1" hangingPunct="1">
              <a:lnSpc>
                <a:spcPct val="90000"/>
              </a:lnSpc>
            </a:pPr>
            <a:r>
              <a:rPr lang="en-US" sz="2400" b="1"/>
              <a:t>Automated reasoning </a:t>
            </a:r>
            <a:endParaRPr lang="en-US" sz="2400" b="1">
              <a:ea typeface="ヒラギノ角ゴ ProN W6" charset="-128"/>
              <a:cs typeface="ヒラギノ角ゴ ProN W6" charset="-128"/>
            </a:endParaRPr>
          </a:p>
          <a:p>
            <a:pPr eaLnBrk="1" hangingPunct="1">
              <a:lnSpc>
                <a:spcPct val="90000"/>
              </a:lnSpc>
            </a:pPr>
            <a:r>
              <a:rPr lang="en-US" sz="2400" b="1"/>
              <a:t>Learning from experience</a:t>
            </a:r>
            <a:r>
              <a:rPr lang="en-US" sz="2400"/>
              <a:t> </a:t>
            </a:r>
          </a:p>
          <a:p>
            <a:pPr eaLnBrk="1" hangingPunct="1">
              <a:lnSpc>
                <a:spcPct val="90000"/>
              </a:lnSpc>
            </a:pPr>
            <a:r>
              <a:rPr lang="en-US" sz="2400" b="1"/>
              <a:t>Planning</a:t>
            </a:r>
            <a:r>
              <a:rPr lang="en-US" sz="2400"/>
              <a:t> To generate a strategy for achieving some goal</a:t>
            </a:r>
          </a:p>
          <a:p>
            <a:pPr eaLnBrk="1" hangingPunct="1">
              <a:lnSpc>
                <a:spcPct val="90000"/>
              </a:lnSpc>
            </a:pPr>
            <a:r>
              <a:rPr lang="en-US" sz="2400" b="1"/>
              <a:t>Epistemology</a:t>
            </a:r>
            <a:r>
              <a:rPr lang="en-US" sz="2400"/>
              <a:t> Study of the kinds of knowledge that are required for solving problems in the world. </a:t>
            </a:r>
          </a:p>
          <a:p>
            <a:pPr eaLnBrk="1" hangingPunct="1">
              <a:lnSpc>
                <a:spcPct val="90000"/>
              </a:lnSpc>
            </a:pPr>
            <a:r>
              <a:rPr lang="en-US" sz="2400" b="1"/>
              <a:t>Ontology</a:t>
            </a:r>
            <a:r>
              <a:rPr lang="en-US" sz="2400"/>
              <a:t> Study of the kinds of things that exist. In AI, the programs and sentences deal with various kinds of objects, and we study what these kinds are and what their basic properties are. </a:t>
            </a:r>
          </a:p>
          <a:p>
            <a:pPr eaLnBrk="1" hangingPunct="1">
              <a:lnSpc>
                <a:spcPct val="90000"/>
              </a:lnSpc>
            </a:pPr>
            <a:r>
              <a:rPr lang="en-US" sz="2400" b="1"/>
              <a:t>Genetic programming</a:t>
            </a:r>
            <a:endParaRPr lang="en-US" sz="2400" b="1">
              <a:ea typeface="ヒラギノ角ゴ ProN W6" charset="-128"/>
              <a:cs typeface="ヒラギノ角ゴ ProN W6" charset="-128"/>
            </a:endParaRPr>
          </a:p>
          <a:p>
            <a:pPr eaLnBrk="1" hangingPunct="1">
              <a:lnSpc>
                <a:spcPct val="90000"/>
              </a:lnSpc>
            </a:pPr>
            <a:r>
              <a:rPr lang="en-US" sz="2400" b="1"/>
              <a:t>Emotions???</a:t>
            </a:r>
            <a:endParaRPr lang="en-US" sz="2400" b="1">
              <a:ea typeface="ヒラギノ角ゴ ProN W6" charset="-128"/>
              <a:cs typeface="ヒラギノ角ゴ ProN W6" charset="-128"/>
            </a:endParaRPr>
          </a:p>
          <a:p>
            <a:pPr eaLnBrk="1" hangingPunct="1">
              <a:lnSpc>
                <a:spcPct val="90000"/>
              </a:lnSpc>
            </a:pPr>
            <a:r>
              <a:rPr lang="en-US" sz="2400"/>
              <a:t>…</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p:spPr>
        <p:txBody>
          <a:bodyPr/>
          <a:lstStyle/>
          <a:p>
            <a:fld id="{5B9D7B2D-CD73-9B43-B6A4-A4CEAD03F2FA}" type="slidenum">
              <a:rPr lang="en-US" smtClean="0"/>
              <a:pPr/>
              <a:t>27</a:t>
            </a:fld>
            <a:endParaRPr lang="en-US" smtClean="0"/>
          </a:p>
        </p:txBody>
      </p:sp>
      <p:pic>
        <p:nvPicPr>
          <p:cNvPr id="4915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49156" name="Rectangle 2"/>
          <p:cNvSpPr>
            <a:spLocks noGrp="1" noChangeArrowheads="1"/>
          </p:cNvSpPr>
          <p:nvPr>
            <p:ph type="title"/>
          </p:nvPr>
        </p:nvSpPr>
        <p:spPr/>
        <p:txBody>
          <a:bodyPr rIns="166398"/>
          <a:lstStyle/>
          <a:p>
            <a:pPr marL="57150" indent="0" eaLnBrk="1" hangingPunct="1"/>
            <a:r>
              <a:rPr lang="en-US"/>
              <a:t>AI Prehistory</a:t>
            </a:r>
          </a:p>
        </p:txBody>
      </p:sp>
      <p:pic>
        <p:nvPicPr>
          <p:cNvPr id="49157" name="Picture 3"/>
          <p:cNvPicPr>
            <a:picLocks noChangeArrowheads="1"/>
          </p:cNvPicPr>
          <p:nvPr/>
        </p:nvPicPr>
        <p:blipFill>
          <a:blip r:embed="rId3"/>
          <a:srcRect r="36098" b="19832"/>
          <a:stretch>
            <a:fillRect/>
          </a:stretch>
        </p:blipFill>
        <p:spPr bwMode="auto">
          <a:xfrm>
            <a:off x="647700" y="1739900"/>
            <a:ext cx="9969500" cy="7967663"/>
          </a:xfrm>
          <a:prstGeom prst="rect">
            <a:avLst/>
          </a:prstGeom>
          <a:noFill/>
          <a:ln w="12700">
            <a:noFill/>
            <a:miter lim="800000"/>
            <a:headEnd/>
            <a:tailEnd/>
          </a:ln>
        </p:spPr>
      </p:pic>
      <p:sp>
        <p:nvSpPr>
          <p:cNvPr id="49158" name="Text Box 4"/>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E350B00E-95AA-464C-B20A-C973508A4332}" type="slidenum">
              <a:rPr lang="en-US" sz="1800">
                <a:solidFill>
                  <a:schemeClr val="tx1"/>
                </a:solidFill>
                <a:latin typeface="Arial" charset="0"/>
                <a:ea typeface="Arial" charset="0"/>
                <a:cs typeface="Arial" charset="0"/>
                <a:sym typeface="Arial" charset="0"/>
              </a:rPr>
              <a:pPr algn="ctr"/>
              <a:t>27</a:t>
            </a:fld>
            <a:endParaRPr lang="en-US" sz="1800">
              <a:solidFill>
                <a:schemeClr val="tx1"/>
              </a:solidFill>
              <a:latin typeface="Arial" charset="0"/>
              <a:ea typeface="Arial" charset="0"/>
              <a:cs typeface="Arial" charset="0"/>
              <a:sym typeface="Arial" charset="0"/>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0"/>
          </p:nvPr>
        </p:nvSpPr>
        <p:spPr>
          <a:noFill/>
        </p:spPr>
        <p:txBody>
          <a:bodyPr/>
          <a:lstStyle/>
          <a:p>
            <a:fld id="{A10DBED8-DB60-E548-B1E9-F43E47649156}" type="slidenum">
              <a:rPr lang="en-US" smtClean="0"/>
              <a:pPr/>
              <a:t>28</a:t>
            </a:fld>
            <a:endParaRPr lang="en-US" smtClean="0"/>
          </a:p>
        </p:txBody>
      </p:sp>
      <p:pic>
        <p:nvPicPr>
          <p:cNvPr id="5017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0180" name="Rectangle 2"/>
          <p:cNvSpPr>
            <a:spLocks noGrp="1" noChangeArrowheads="1"/>
          </p:cNvSpPr>
          <p:nvPr>
            <p:ph type="title"/>
          </p:nvPr>
        </p:nvSpPr>
        <p:spPr/>
        <p:txBody>
          <a:bodyPr rIns="166398"/>
          <a:lstStyle/>
          <a:p>
            <a:pPr marL="57150" indent="0" eaLnBrk="1" hangingPunct="1"/>
            <a:r>
              <a:rPr lang="en-US"/>
              <a:t>AI History</a:t>
            </a:r>
          </a:p>
        </p:txBody>
      </p:sp>
      <p:pic>
        <p:nvPicPr>
          <p:cNvPr id="50181" name="Picture 3"/>
          <p:cNvPicPr>
            <a:picLocks noChangeArrowheads="1"/>
          </p:cNvPicPr>
          <p:nvPr/>
        </p:nvPicPr>
        <p:blipFill>
          <a:blip r:embed="rId3"/>
          <a:srcRect/>
          <a:stretch>
            <a:fillRect/>
          </a:stretch>
        </p:blipFill>
        <p:spPr bwMode="auto">
          <a:xfrm>
            <a:off x="647700" y="1841500"/>
            <a:ext cx="11163300" cy="7840663"/>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29</a:t>
            </a:fld>
            <a:endParaRPr lang="en-US" smtClean="0"/>
          </a:p>
        </p:txBody>
      </p:sp>
      <p:pic>
        <p:nvPicPr>
          <p:cNvPr id="5120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sp>
        <p:nvSpPr>
          <p:cNvPr id="51205" name="Rectangle 3"/>
          <p:cNvSpPr>
            <a:spLocks noGrp="1" noChangeArrowheads="1"/>
          </p:cNvSpPr>
          <p:nvPr>
            <p:ph type="body" idx="1"/>
          </p:nvPr>
        </p:nvSpPr>
        <p:spPr/>
        <p:txBody>
          <a:bodyPr rIns="166398"/>
          <a:lstStyle/>
          <a:p>
            <a:pPr eaLnBrk="1" hangingPunct="1"/>
            <a:r>
              <a:rPr lang="en-US" sz="3800"/>
              <a:t>Have the following been achieved by AI?</a:t>
            </a:r>
          </a:p>
          <a:p>
            <a:pPr marL="782638" lvl="1" eaLnBrk="1" hangingPunct="1"/>
            <a:r>
              <a:rPr lang="en-US" sz="3400"/>
              <a:t>World-class chess playing</a:t>
            </a:r>
          </a:p>
          <a:p>
            <a:pPr marL="782638" lvl="1" eaLnBrk="1" hangingPunct="1"/>
            <a:r>
              <a:rPr lang="en-US" sz="3400"/>
              <a:t>Playing table tennis</a:t>
            </a:r>
          </a:p>
          <a:p>
            <a:pPr marL="782638" lvl="1" eaLnBrk="1" hangingPunct="1"/>
            <a:r>
              <a:rPr lang="en-US" sz="3400"/>
              <a:t>Cross-country driving</a:t>
            </a:r>
          </a:p>
          <a:p>
            <a:pPr marL="782638" lvl="1" eaLnBrk="1" hangingPunct="1"/>
            <a:r>
              <a:rPr lang="en-US" sz="3400"/>
              <a:t>Solving mathematical problems</a:t>
            </a:r>
          </a:p>
          <a:p>
            <a:pPr marL="782638" lvl="1" eaLnBrk="1" hangingPunct="1"/>
            <a:r>
              <a:rPr lang="en-US" sz="3400"/>
              <a:t>Discover and prove mathematical theories</a:t>
            </a:r>
          </a:p>
          <a:p>
            <a:pPr marL="782638" lvl="1" eaLnBrk="1" hangingPunct="1"/>
            <a:r>
              <a:rPr lang="en-US" sz="3400"/>
              <a:t>Engage in a meaningful conversation</a:t>
            </a:r>
          </a:p>
          <a:p>
            <a:pPr marL="782638" lvl="1" eaLnBrk="1" hangingPunct="1"/>
            <a:r>
              <a:rPr lang="en-US" sz="3400"/>
              <a:t>Understand spoken language</a:t>
            </a:r>
          </a:p>
          <a:p>
            <a:pPr marL="782638" lvl="1" eaLnBrk="1" hangingPunct="1"/>
            <a:r>
              <a:rPr lang="en-US" sz="3400"/>
              <a:t>Observe and understand human emotions</a:t>
            </a:r>
          </a:p>
          <a:p>
            <a:pPr marL="782638" lvl="1" eaLnBrk="1" hangingPunct="1"/>
            <a:r>
              <a:rPr lang="en-US" sz="3400"/>
              <a:t>Express emotions</a:t>
            </a:r>
          </a:p>
          <a:p>
            <a:pPr marL="782638" lvl="1" eaLnBrk="1" hangingPunct="1"/>
            <a:r>
              <a:rPr lang="en-US" sz="3400"/>
              <a:t>…</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47173DE7-7C29-AA48-9E6C-50364402A47B}" type="slidenum">
              <a:rPr lang="en-US" smtClean="0"/>
              <a:pPr/>
              <a:t>3</a:t>
            </a:fld>
            <a:endParaRPr lang="en-US" smtClean="0"/>
          </a:p>
        </p:txBody>
      </p:sp>
      <p:pic>
        <p:nvPicPr>
          <p:cNvPr id="1741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17412" name="Rectangle 2"/>
          <p:cNvSpPr>
            <a:spLocks noGrp="1" noChangeArrowheads="1"/>
          </p:cNvSpPr>
          <p:nvPr>
            <p:ph type="title"/>
          </p:nvPr>
        </p:nvSpPr>
        <p:spPr/>
        <p:txBody>
          <a:bodyPr rIns="166398"/>
          <a:lstStyle/>
          <a:p>
            <a:pPr marL="57150" indent="0" eaLnBrk="1" hangingPunct="1"/>
            <a:r>
              <a:rPr lang="en-US" dirty="0"/>
              <a:t>Practical issues</a:t>
            </a:r>
          </a:p>
        </p:txBody>
      </p:sp>
      <p:sp>
        <p:nvSpPr>
          <p:cNvPr id="17413" name="Rectangle 3"/>
          <p:cNvSpPr>
            <a:spLocks noGrp="1" noChangeArrowheads="1"/>
          </p:cNvSpPr>
          <p:nvPr>
            <p:ph type="body" idx="1"/>
          </p:nvPr>
        </p:nvSpPr>
        <p:spPr/>
        <p:txBody>
          <a:bodyPr rIns="166398"/>
          <a:lstStyle/>
          <a:p>
            <a:pPr eaLnBrk="1" hangingPunct="1"/>
            <a:r>
              <a:rPr lang="en-US" sz="1600" b="1" dirty="0" smtClean="0"/>
              <a:t>Class mailing list:</a:t>
            </a:r>
            <a:endParaRPr lang="en-US" sz="1600" b="1" dirty="0" smtClean="0">
              <a:ea typeface="ヒラギノ角ゴ ProN W6" charset="-128"/>
              <a:cs typeface="ヒラギノ角ゴ ProN W6" charset="-128"/>
            </a:endParaRPr>
          </a:p>
          <a:p>
            <a:pPr eaLnBrk="1" hangingPunct="1">
              <a:buFont typeface="Tahoma" charset="0"/>
              <a:buNone/>
            </a:pPr>
            <a:r>
              <a:rPr lang="en-US" sz="1600" dirty="0" smtClean="0"/>
              <a:t>	will be setup on the backboard system</a:t>
            </a:r>
          </a:p>
          <a:p>
            <a:pPr eaLnBrk="1" hangingPunct="1"/>
            <a:endParaRPr lang="en-US" sz="1600" dirty="0" smtClean="0"/>
          </a:p>
          <a:p>
            <a:pPr eaLnBrk="1" hangingPunct="1"/>
            <a:r>
              <a:rPr lang="en-US" sz="1600" b="1" dirty="0" err="1" smtClean="0"/>
              <a:t>Homeworks</a:t>
            </a:r>
            <a:r>
              <a:rPr lang="en-US" sz="1600" b="1" dirty="0" smtClean="0"/>
              <a:t>:</a:t>
            </a:r>
            <a:r>
              <a:rPr lang="en-US" sz="1600" dirty="0" smtClean="0"/>
              <a:t> See class web page on blackboard</a:t>
            </a:r>
          </a:p>
          <a:p>
            <a:pPr lvl="1" eaLnBrk="1" hangingPunct="1"/>
            <a:r>
              <a:rPr lang="en-US" sz="1400" dirty="0" smtClean="0"/>
              <a:t>Jan </a:t>
            </a:r>
            <a:r>
              <a:rPr lang="en-US" sz="1400" dirty="0" smtClean="0"/>
              <a:t>27	</a:t>
            </a:r>
            <a:r>
              <a:rPr lang="en-US" sz="1400" dirty="0" smtClean="0"/>
              <a:t>– HW1 out</a:t>
            </a:r>
          </a:p>
          <a:p>
            <a:pPr lvl="1" eaLnBrk="1" hangingPunct="1"/>
            <a:r>
              <a:rPr lang="en-US" sz="1400" dirty="0" smtClean="0"/>
              <a:t>Feb </a:t>
            </a:r>
            <a:r>
              <a:rPr lang="en-US" sz="1400" dirty="0" smtClean="0"/>
              <a:t>12 </a:t>
            </a:r>
            <a:r>
              <a:rPr lang="en-US" sz="1400" dirty="0" smtClean="0"/>
              <a:t>	– HW1 due</a:t>
            </a:r>
          </a:p>
          <a:p>
            <a:pPr lvl="1" eaLnBrk="1" hangingPunct="1"/>
            <a:r>
              <a:rPr lang="en-US" sz="1400" dirty="0" smtClean="0"/>
              <a:t>Feb</a:t>
            </a:r>
            <a:r>
              <a:rPr lang="en-US" sz="1400" dirty="0" smtClean="0"/>
              <a:t> </a:t>
            </a:r>
            <a:r>
              <a:rPr lang="en-US" sz="1400" dirty="0" smtClean="0"/>
              <a:t>19</a:t>
            </a:r>
            <a:r>
              <a:rPr lang="en-US" sz="1400" dirty="0" smtClean="0"/>
              <a:t>	</a:t>
            </a:r>
            <a:r>
              <a:rPr lang="en-US" sz="1400" dirty="0" smtClean="0"/>
              <a:t>– HW2 out</a:t>
            </a:r>
          </a:p>
          <a:p>
            <a:pPr lvl="1" eaLnBrk="1" hangingPunct="1"/>
            <a:r>
              <a:rPr lang="en-US" sz="1400" dirty="0" smtClean="0"/>
              <a:t>Mar </a:t>
            </a:r>
            <a:r>
              <a:rPr lang="en-US" sz="1400" dirty="0" smtClean="0"/>
              <a:t>10 </a:t>
            </a:r>
            <a:r>
              <a:rPr lang="en-US" sz="1400" dirty="0" smtClean="0"/>
              <a:t>	– HW2 due</a:t>
            </a:r>
          </a:p>
          <a:p>
            <a:pPr lvl="1" eaLnBrk="1" hangingPunct="1"/>
            <a:r>
              <a:rPr lang="en-US" sz="1400" dirty="0" smtClean="0"/>
              <a:t>Mar </a:t>
            </a:r>
            <a:r>
              <a:rPr lang="en-US" sz="1400" dirty="0" smtClean="0"/>
              <a:t>26	</a:t>
            </a:r>
            <a:r>
              <a:rPr lang="en-US" sz="1400" dirty="0" smtClean="0"/>
              <a:t>– HW3 out</a:t>
            </a:r>
          </a:p>
          <a:p>
            <a:pPr lvl="1" eaLnBrk="1" hangingPunct="1"/>
            <a:r>
              <a:rPr lang="en-US" sz="1400" dirty="0" smtClean="0"/>
              <a:t>Apr </a:t>
            </a:r>
            <a:r>
              <a:rPr lang="en-US" sz="1400" dirty="0" smtClean="0"/>
              <a:t>19	</a:t>
            </a:r>
            <a:r>
              <a:rPr lang="en-US" sz="1400" dirty="0" smtClean="0"/>
              <a:t>– HW3 due</a:t>
            </a:r>
          </a:p>
          <a:p>
            <a:pPr lvl="1" eaLnBrk="1" hangingPunct="1"/>
            <a:r>
              <a:rPr lang="en-US" sz="1400" dirty="0" smtClean="0"/>
              <a:t>Apr </a:t>
            </a:r>
            <a:r>
              <a:rPr lang="en-US" sz="1400" dirty="0" smtClean="0"/>
              <a:t>14	</a:t>
            </a:r>
            <a:r>
              <a:rPr lang="en-US" sz="1400" dirty="0" smtClean="0"/>
              <a:t>– HW4 out</a:t>
            </a:r>
            <a:endParaRPr lang="en-US" sz="1400" dirty="0" smtClean="0"/>
          </a:p>
          <a:p>
            <a:pPr lvl="1" eaLnBrk="1" hangingPunct="1"/>
            <a:r>
              <a:rPr lang="en-US" sz="1400" dirty="0" smtClean="0"/>
              <a:t>Apr 30</a:t>
            </a:r>
            <a:r>
              <a:rPr lang="en-US" sz="1400" dirty="0" smtClean="0"/>
              <a:t> </a:t>
            </a:r>
            <a:r>
              <a:rPr lang="en-US" sz="1400" dirty="0" smtClean="0"/>
              <a:t>	– HW4 due</a:t>
            </a:r>
          </a:p>
          <a:p>
            <a:pPr eaLnBrk="1" hangingPunct="1"/>
            <a:endParaRPr lang="en-US" sz="1600" dirty="0" smtClean="0"/>
          </a:p>
          <a:p>
            <a:pPr eaLnBrk="1" hangingPunct="1"/>
            <a:r>
              <a:rPr lang="en-US" sz="1600" dirty="0" smtClean="0"/>
              <a:t>Late </a:t>
            </a:r>
            <a:r>
              <a:rPr lang="en-US" sz="1600" dirty="0" err="1" smtClean="0"/>
              <a:t>homeworks</a:t>
            </a:r>
            <a:r>
              <a:rPr lang="en-US" sz="1600" dirty="0" smtClean="0"/>
              <a:t>: you lose 20% of the homework’s grade per 24-hour period that you are late. Do not be late, as the penalty grows very fast: grade = points * (1 – </a:t>
            </a:r>
            <a:r>
              <a:rPr lang="en-US" sz="1600" dirty="0" err="1" smtClean="0"/>
              <a:t>n</a:t>
            </a:r>
            <a:r>
              <a:rPr lang="en-US" sz="1600" dirty="0" smtClean="0"/>
              <a:t> * 0.2) where </a:t>
            </a:r>
            <a:r>
              <a:rPr lang="en-US" sz="1600" dirty="0" err="1" smtClean="0"/>
              <a:t>n</a:t>
            </a:r>
            <a:r>
              <a:rPr lang="en-US" sz="1600" dirty="0" smtClean="0"/>
              <a:t> is the number of days late (</a:t>
            </a:r>
            <a:r>
              <a:rPr lang="en-US" sz="1600" dirty="0" err="1" smtClean="0"/>
              <a:t>n</a:t>
            </a:r>
            <a:r>
              <a:rPr lang="en-US" sz="1600" dirty="0" smtClean="0"/>
              <a:t>=0 if submitted on time, </a:t>
            </a:r>
            <a:r>
              <a:rPr lang="en-US" sz="1600" dirty="0" err="1" smtClean="0"/>
              <a:t>n</a:t>
            </a:r>
            <a:r>
              <a:rPr lang="en-US" sz="1600" dirty="0" smtClean="0"/>
              <a:t>=1 is submitted between 1 second and 24h late, etc).</a:t>
            </a:r>
          </a:p>
          <a:p>
            <a:pPr eaLnBrk="1" hangingPunct="1"/>
            <a:endParaRPr lang="en-US" sz="1600" dirty="0" smtClean="0"/>
          </a:p>
          <a:p>
            <a:pPr eaLnBrk="1" hangingPunct="1"/>
            <a:r>
              <a:rPr lang="en-US" sz="1600" dirty="0" smtClean="0"/>
              <a:t>Grade review / adjustment: Requests will be considered up to 2 weeks after the grade is released. After that, it will be too late and requests for </a:t>
            </a:r>
            <a:r>
              <a:rPr lang="en-US" sz="1600" dirty="0" err="1" smtClean="0"/>
              <a:t>regrading</a:t>
            </a:r>
            <a:r>
              <a:rPr lang="en-US" sz="1600" dirty="0" smtClean="0"/>
              <a:t> will be denied.</a:t>
            </a:r>
          </a:p>
          <a:p>
            <a:pPr eaLnBrk="1" hangingPunct="1"/>
            <a:endParaRPr lang="en-US" sz="1600" dirty="0" smtClean="0"/>
          </a:p>
          <a:p>
            <a:pPr eaLnBrk="1" hangingPunct="1"/>
            <a:r>
              <a:rPr lang="en-US" sz="1600" b="1" dirty="0" smtClean="0"/>
              <a:t>Exams:</a:t>
            </a:r>
          </a:p>
          <a:p>
            <a:pPr lvl="1" eaLnBrk="1" hangingPunct="1"/>
            <a:r>
              <a:rPr lang="en-US" sz="1400" dirty="0" smtClean="0"/>
              <a:t>Mar </a:t>
            </a:r>
            <a:r>
              <a:rPr lang="en-US" sz="1400" dirty="0" smtClean="0"/>
              <a:t>26 </a:t>
            </a:r>
            <a:r>
              <a:rPr lang="en-US" sz="1400" dirty="0" smtClean="0"/>
              <a:t>– midterm (in class)</a:t>
            </a:r>
          </a:p>
          <a:p>
            <a:pPr lvl="1" eaLnBrk="1" hangingPunct="1"/>
            <a:r>
              <a:rPr lang="en-US" sz="1400" dirty="0" smtClean="0"/>
              <a:t>May </a:t>
            </a:r>
            <a:r>
              <a:rPr lang="en-US" sz="1400" dirty="0" smtClean="0"/>
              <a:t>12 </a:t>
            </a:r>
            <a:r>
              <a:rPr lang="en-US" sz="1400" dirty="0" smtClean="0"/>
              <a:t>– final (2-4pm, room TBA)</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30</a:t>
            </a:fld>
            <a:endParaRPr lang="en-US" smtClean="0"/>
          </a:p>
        </p:txBody>
      </p:sp>
      <p:pic>
        <p:nvPicPr>
          <p:cNvPr id="51203" name="Picture 1"/>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pic>
        <p:nvPicPr>
          <p:cNvPr id="7" name="ping-pong-robot.mp4">
            <a:hlinkClick r:id="" action="ppaction://media"/>
          </p:cNvPr>
          <p:cNvPicPr/>
          <p:nvPr>
            <a:videoFile r:link="rId1"/>
          </p:nvPr>
        </p:nvPicPr>
        <p:blipFill>
          <a:blip r:embed="rId4"/>
          <a:stretch>
            <a:fillRect/>
          </a:stretch>
        </p:blipFill>
        <p:spPr>
          <a:xfrm>
            <a:off x="0" y="1981200"/>
            <a:ext cx="13004800" cy="73152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8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31</a:t>
            </a:fld>
            <a:endParaRPr lang="en-US" smtClean="0"/>
          </a:p>
        </p:txBody>
      </p:sp>
      <p:pic>
        <p:nvPicPr>
          <p:cNvPr id="51203" name="Picture 1"/>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pic>
        <p:nvPicPr>
          <p:cNvPr id="5" name="GrandChallenge2.mpg">
            <a:hlinkClick r:id="" action="ppaction://media"/>
          </p:cNvPr>
          <p:cNvPicPr/>
          <p:nvPr>
            <a:videoFile r:link="rId1"/>
          </p:nvPr>
        </p:nvPicPr>
        <p:blipFill>
          <a:blip r:embed="rId4"/>
          <a:stretch>
            <a:fillRect/>
          </a:stretch>
        </p:blipFill>
        <p:spPr>
          <a:xfrm>
            <a:off x="1397000" y="1981200"/>
            <a:ext cx="9982200" cy="74866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p:spPr>
        <p:txBody>
          <a:bodyPr/>
          <a:lstStyle/>
          <a:p>
            <a:fld id="{96AD2BA9-B7B2-E44F-A68D-12EABBE878C8}" type="slidenum">
              <a:rPr lang="en-US" smtClean="0"/>
              <a:pPr/>
              <a:t>32</a:t>
            </a:fld>
            <a:endParaRPr lang="en-US" smtClean="0"/>
          </a:p>
        </p:txBody>
      </p:sp>
      <p:pic>
        <p:nvPicPr>
          <p:cNvPr id="51203" name="Picture 1"/>
          <p:cNvPicPr>
            <a:picLocks noChangeArrowheads="1"/>
          </p:cNvPicPr>
          <p:nvPr/>
        </p:nvPicPr>
        <p:blipFill>
          <a:blip r:embed="rId3"/>
          <a:srcRect/>
          <a:stretch>
            <a:fillRect/>
          </a:stretch>
        </p:blipFill>
        <p:spPr bwMode="auto">
          <a:xfrm>
            <a:off x="1295400" y="1295400"/>
            <a:ext cx="11709400" cy="546100"/>
          </a:xfrm>
          <a:prstGeom prst="rect">
            <a:avLst/>
          </a:prstGeom>
          <a:noFill/>
          <a:ln w="12700">
            <a:noFill/>
            <a:miter lim="800000"/>
            <a:headEnd/>
            <a:tailEnd/>
          </a:ln>
        </p:spPr>
      </p:pic>
      <p:sp>
        <p:nvSpPr>
          <p:cNvPr id="51204" name="Rectangle 2"/>
          <p:cNvSpPr>
            <a:spLocks noGrp="1" noChangeArrowheads="1"/>
          </p:cNvSpPr>
          <p:nvPr>
            <p:ph type="title"/>
          </p:nvPr>
        </p:nvSpPr>
        <p:spPr/>
        <p:txBody>
          <a:bodyPr rIns="166398"/>
          <a:lstStyle/>
          <a:p>
            <a:pPr marL="57150" indent="0" eaLnBrk="1" hangingPunct="1"/>
            <a:r>
              <a:rPr lang="en-US"/>
              <a:t>AI State of the art</a:t>
            </a:r>
          </a:p>
        </p:txBody>
      </p:sp>
      <p:pic>
        <p:nvPicPr>
          <p:cNvPr id="5" name="humanoid-sings.mp4">
            <a:hlinkClick r:id="" action="ppaction://media"/>
          </p:cNvPr>
          <p:cNvPicPr/>
          <p:nvPr>
            <a:videoFile r:link="rId1"/>
          </p:nvPr>
        </p:nvPicPr>
        <p:blipFill>
          <a:blip r:embed="rId4"/>
          <a:stretch>
            <a:fillRect/>
          </a:stretch>
        </p:blipFill>
        <p:spPr>
          <a:xfrm>
            <a:off x="0" y="2286000"/>
            <a:ext cx="13004800" cy="73152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9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p:spPr>
        <p:txBody>
          <a:bodyPr/>
          <a:lstStyle/>
          <a:p>
            <a:fld id="{233123DB-57DF-0C4C-A0B8-7DFAAF341D28}" type="slidenum">
              <a:rPr lang="en-US" smtClean="0"/>
              <a:pPr/>
              <a:t>33</a:t>
            </a:fld>
            <a:endParaRPr lang="en-US" smtClean="0"/>
          </a:p>
        </p:txBody>
      </p:sp>
      <p:pic>
        <p:nvPicPr>
          <p:cNvPr id="5222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2228" name="Rectangle 2"/>
          <p:cNvSpPr>
            <a:spLocks noGrp="1" noChangeArrowheads="1"/>
          </p:cNvSpPr>
          <p:nvPr>
            <p:ph type="body" idx="1"/>
          </p:nvPr>
        </p:nvSpPr>
        <p:spPr/>
        <p:txBody>
          <a:bodyPr rIns="166398"/>
          <a:lstStyle/>
          <a:p>
            <a:pPr marL="544513" indent="-487363" algn="ctr" eaLnBrk="1" hangingPunct="1">
              <a:buFont typeface="Tahoma" charset="0"/>
              <a:buNone/>
            </a:pPr>
            <a:r>
              <a:rPr lang="en-US" sz="3400" b="1">
                <a:solidFill>
                  <a:srgbClr val="0066FF"/>
                </a:solidFill>
              </a:rPr>
              <a:t>General Introduction</a:t>
            </a:r>
            <a:endParaRPr lang="en-US" sz="3400" b="1">
              <a:solidFill>
                <a:srgbClr val="0066FF"/>
              </a:solidFill>
              <a:ea typeface="ヒラギノ角ゴ ProN W6" charset="-128"/>
              <a:cs typeface="ヒラギノ角ゴ ProN W6" charset="-128"/>
            </a:endParaRPr>
          </a:p>
          <a:p>
            <a:pPr marL="544513" indent="-487363" eaLnBrk="1" hangingPunct="1"/>
            <a:endParaRPr lang="en-US"/>
          </a:p>
          <a:p>
            <a:pPr marL="544513" indent="-487363" eaLnBrk="1" hangingPunct="1"/>
            <a:r>
              <a:rPr lang="en-US" sz="2400" b="1">
                <a:solidFill>
                  <a:srgbClr val="FF0000"/>
                </a:solidFill>
              </a:rPr>
              <a:t>01-Introduction.</a:t>
            </a:r>
            <a:r>
              <a:rPr lang="en-US" sz="2400"/>
              <a:t> </a:t>
            </a:r>
            <a:r>
              <a:rPr lang="en-US" sz="2400">
                <a:solidFill>
                  <a:srgbClr val="996633"/>
                </a:solidFill>
              </a:rPr>
              <a:t>[AIMA Ch 1]</a:t>
            </a:r>
            <a:r>
              <a:rPr lang="en-US" sz="2400"/>
              <a:t> Course Schedule. Homeworks, exams and grading. Course material, TAs and office hours. Why study AI? What is AI? The Turing test. Rationality. Branches of AI. Research disciplines connected to and at the foundation of AI. Brief history of AI. Challenges for the future. Overview of class syllabus. </a:t>
            </a:r>
          </a:p>
          <a:p>
            <a:pPr marL="544513" indent="-487363" eaLnBrk="1" hangingPunct="1"/>
            <a:endParaRPr lang="en-US" sz="2400"/>
          </a:p>
          <a:p>
            <a:pPr marL="544513" indent="-487363" eaLnBrk="1" hangingPunct="1">
              <a:spcBef>
                <a:spcPct val="0"/>
              </a:spcBef>
            </a:pPr>
            <a:r>
              <a:rPr lang="en-US" sz="2400" b="1">
                <a:solidFill>
                  <a:srgbClr val="FF0000"/>
                </a:solidFill>
              </a:rPr>
              <a:t>02-Intelligent Agents.</a:t>
            </a:r>
            <a:r>
              <a:rPr lang="en-US" sz="2400"/>
              <a:t> </a:t>
            </a:r>
            <a:r>
              <a:rPr lang="en-US" sz="2400">
                <a:solidFill>
                  <a:srgbClr val="996633"/>
                </a:solidFill>
              </a:rPr>
              <a:t>[AIMA Ch 2]</a:t>
            </a:r>
            <a:r>
              <a:rPr lang="en-US" sz="2400"/>
              <a:t> What is </a:t>
            </a:r>
          </a:p>
          <a:p>
            <a:pPr marL="544513" indent="-487363" eaLnBrk="1" hangingPunct="1">
              <a:spcBef>
                <a:spcPct val="0"/>
              </a:spcBef>
              <a:buFont typeface="Tahoma" charset="0"/>
              <a:buNone/>
            </a:pPr>
            <a:r>
              <a:rPr lang="en-US" sz="2400"/>
              <a:t>	an intelligent agent? Examples. Doing the right </a:t>
            </a:r>
          </a:p>
          <a:p>
            <a:pPr marL="544513" indent="-487363" eaLnBrk="1" hangingPunct="1">
              <a:spcBef>
                <a:spcPct val="0"/>
              </a:spcBef>
              <a:buFont typeface="Tahoma" charset="0"/>
              <a:buNone/>
            </a:pPr>
            <a:r>
              <a:rPr lang="en-US" sz="2400"/>
              <a:t>	thing (rational action). Performance measure. </a:t>
            </a:r>
          </a:p>
          <a:p>
            <a:pPr marL="544513" indent="-487363" eaLnBrk="1" hangingPunct="1">
              <a:spcBef>
                <a:spcPct val="0"/>
              </a:spcBef>
              <a:buFont typeface="Tahoma" charset="0"/>
              <a:buNone/>
            </a:pPr>
            <a:r>
              <a:rPr lang="en-US" sz="2400"/>
              <a:t>	Autonomy. Environment and agent design. </a:t>
            </a:r>
          </a:p>
          <a:p>
            <a:pPr marL="544513" indent="-487363" eaLnBrk="1" hangingPunct="1">
              <a:spcBef>
                <a:spcPct val="0"/>
              </a:spcBef>
              <a:buFont typeface="Tahoma" charset="0"/>
              <a:buNone/>
            </a:pPr>
            <a:r>
              <a:rPr lang="en-US" sz="2400"/>
              <a:t>	Structure of agents. Agent types. Reflex agents.</a:t>
            </a:r>
          </a:p>
          <a:p>
            <a:pPr marL="544513" indent="-487363" eaLnBrk="1" hangingPunct="1">
              <a:spcBef>
                <a:spcPct val="0"/>
              </a:spcBef>
              <a:buFont typeface="Tahoma" charset="0"/>
              <a:buNone/>
            </a:pPr>
            <a:r>
              <a:rPr lang="en-US" sz="2400"/>
              <a:t>	Reactive agents. Reflex agents with state. </a:t>
            </a:r>
          </a:p>
          <a:p>
            <a:pPr marL="544513" indent="-487363" eaLnBrk="1" hangingPunct="1">
              <a:spcBef>
                <a:spcPct val="0"/>
              </a:spcBef>
              <a:buFont typeface="Tahoma" charset="0"/>
              <a:buNone/>
            </a:pPr>
            <a:r>
              <a:rPr lang="en-US" sz="2400"/>
              <a:t>	Goal-based agents. Utility-based agents. Mobile </a:t>
            </a:r>
          </a:p>
          <a:p>
            <a:pPr marL="544513" indent="-487363" eaLnBrk="1" hangingPunct="1">
              <a:spcBef>
                <a:spcPct val="0"/>
              </a:spcBef>
              <a:buFont typeface="Tahoma" charset="0"/>
              <a:buNone/>
            </a:pPr>
            <a:r>
              <a:rPr lang="en-US" sz="2400"/>
              <a:t>	agents. Information agents. </a:t>
            </a:r>
          </a:p>
        </p:txBody>
      </p:sp>
      <p:sp>
        <p:nvSpPr>
          <p:cNvPr id="52229" name="Rectangle 3"/>
          <p:cNvSpPr>
            <a:spLocks noGrp="1" noChangeArrowheads="1"/>
          </p:cNvSpPr>
          <p:nvPr>
            <p:ph type="title"/>
          </p:nvPr>
        </p:nvSpPr>
        <p:spPr/>
        <p:txBody>
          <a:bodyPr rIns="166398"/>
          <a:lstStyle/>
          <a:p>
            <a:pPr marL="57150" indent="0" eaLnBrk="1" hangingPunct="1"/>
            <a:r>
              <a:rPr lang="en-US"/>
              <a:t>Course Overview</a:t>
            </a:r>
          </a:p>
        </p:txBody>
      </p:sp>
      <p:grpSp>
        <p:nvGrpSpPr>
          <p:cNvPr id="52230" name="Group 4"/>
          <p:cNvGrpSpPr>
            <a:grpSpLocks/>
          </p:cNvGrpSpPr>
          <p:nvPr/>
        </p:nvGrpSpPr>
        <p:grpSpPr bwMode="auto">
          <a:xfrm>
            <a:off x="8847138" y="5422900"/>
            <a:ext cx="3074987" cy="2546350"/>
            <a:chOff x="0" y="0"/>
            <a:chExt cx="1937" cy="1604"/>
          </a:xfrm>
        </p:grpSpPr>
        <p:grpSp>
          <p:nvGrpSpPr>
            <p:cNvPr id="52231" name="Group 5"/>
            <p:cNvGrpSpPr>
              <a:grpSpLocks/>
            </p:cNvGrpSpPr>
            <p:nvPr/>
          </p:nvGrpSpPr>
          <p:grpSpPr bwMode="auto">
            <a:xfrm>
              <a:off x="252" y="40"/>
              <a:ext cx="1345" cy="1564"/>
              <a:chOff x="0" y="0"/>
              <a:chExt cx="1345" cy="1563"/>
            </a:xfrm>
          </p:grpSpPr>
          <p:sp>
            <p:nvSpPr>
              <p:cNvPr id="52281" name="Rectangle 6"/>
              <p:cNvSpPr>
                <a:spLocks/>
              </p:cNvSpPr>
              <p:nvPr/>
            </p:nvSpPr>
            <p:spPr bwMode="auto">
              <a:xfrm>
                <a:off x="0" y="0"/>
                <a:ext cx="1345" cy="1563"/>
              </a:xfrm>
              <a:prstGeom prst="rect">
                <a:avLst/>
              </a:prstGeom>
              <a:solidFill>
                <a:srgbClr val="DDDDDD"/>
              </a:solidFill>
              <a:ln w="12700">
                <a:solidFill>
                  <a:schemeClr val="tx1"/>
                </a:solidFill>
                <a:round/>
                <a:headEnd/>
                <a:tailEnd/>
              </a:ln>
            </p:spPr>
            <p:txBody>
              <a:bodyPr lIns="0" tIns="0" rIns="0" bIns="0">
                <a:prstTxWarp prst="textNoShape">
                  <a:avLst/>
                </a:prstTxWarp>
              </a:bodyPr>
              <a:lstStyle/>
              <a:p>
                <a:endParaRPr lang="en-US"/>
              </a:p>
            </p:txBody>
          </p:sp>
          <p:sp>
            <p:nvSpPr>
              <p:cNvPr id="52282" name="Rectangle 7"/>
              <p:cNvSpPr>
                <a:spLocks/>
              </p:cNvSpPr>
              <p:nvPr/>
            </p:nvSpPr>
            <p:spPr bwMode="auto">
              <a:xfrm>
                <a:off x="0" y="601"/>
                <a:ext cx="72" cy="360"/>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2" name="Group 8"/>
            <p:cNvGrpSpPr>
              <a:grpSpLocks/>
            </p:cNvGrpSpPr>
            <p:nvPr/>
          </p:nvGrpSpPr>
          <p:grpSpPr bwMode="auto">
            <a:xfrm flipH="1">
              <a:off x="555" y="368"/>
              <a:ext cx="130" cy="344"/>
              <a:chOff x="0" y="0"/>
              <a:chExt cx="130" cy="344"/>
            </a:xfrm>
          </p:grpSpPr>
          <p:sp>
            <p:nvSpPr>
              <p:cNvPr id="52279" name="AutoShape 9"/>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80" name="Rectangle 10"/>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3" name="Group 11"/>
            <p:cNvGrpSpPr>
              <a:grpSpLocks/>
            </p:cNvGrpSpPr>
            <p:nvPr/>
          </p:nvGrpSpPr>
          <p:grpSpPr bwMode="auto">
            <a:xfrm flipH="1">
              <a:off x="555" y="802"/>
              <a:ext cx="130" cy="344"/>
              <a:chOff x="0" y="0"/>
              <a:chExt cx="130" cy="344"/>
            </a:xfrm>
          </p:grpSpPr>
          <p:sp>
            <p:nvSpPr>
              <p:cNvPr id="52277" name="AutoShape 12"/>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8" name="Rectangle 13"/>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4" name="Group 14"/>
            <p:cNvGrpSpPr>
              <a:grpSpLocks/>
            </p:cNvGrpSpPr>
            <p:nvPr/>
          </p:nvGrpSpPr>
          <p:grpSpPr bwMode="auto">
            <a:xfrm flipH="1">
              <a:off x="1164" y="412"/>
              <a:ext cx="130" cy="344"/>
              <a:chOff x="0" y="0"/>
              <a:chExt cx="130" cy="344"/>
            </a:xfrm>
          </p:grpSpPr>
          <p:sp>
            <p:nvSpPr>
              <p:cNvPr id="52275" name="AutoShape 15"/>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6" name="Rectangle 16"/>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5" name="Group 17"/>
            <p:cNvGrpSpPr>
              <a:grpSpLocks/>
            </p:cNvGrpSpPr>
            <p:nvPr/>
          </p:nvGrpSpPr>
          <p:grpSpPr bwMode="auto">
            <a:xfrm flipH="1">
              <a:off x="947" y="932"/>
              <a:ext cx="130" cy="344"/>
              <a:chOff x="0" y="0"/>
              <a:chExt cx="130" cy="344"/>
            </a:xfrm>
          </p:grpSpPr>
          <p:sp>
            <p:nvSpPr>
              <p:cNvPr id="52273" name="AutoShape 18"/>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4" name="Rectangle 19"/>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6" name="Group 20"/>
            <p:cNvGrpSpPr>
              <a:grpSpLocks/>
            </p:cNvGrpSpPr>
            <p:nvPr/>
          </p:nvGrpSpPr>
          <p:grpSpPr bwMode="auto">
            <a:xfrm flipH="1">
              <a:off x="817" y="628"/>
              <a:ext cx="130" cy="344"/>
              <a:chOff x="0" y="0"/>
              <a:chExt cx="130" cy="344"/>
            </a:xfrm>
          </p:grpSpPr>
          <p:sp>
            <p:nvSpPr>
              <p:cNvPr id="52271" name="AutoShape 21"/>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2" name="Rectangle 22"/>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7" name="Group 23"/>
            <p:cNvGrpSpPr>
              <a:grpSpLocks/>
            </p:cNvGrpSpPr>
            <p:nvPr/>
          </p:nvGrpSpPr>
          <p:grpSpPr bwMode="auto">
            <a:xfrm flipH="1">
              <a:off x="989" y="150"/>
              <a:ext cx="130" cy="344"/>
              <a:chOff x="0" y="0"/>
              <a:chExt cx="130" cy="344"/>
            </a:xfrm>
          </p:grpSpPr>
          <p:sp>
            <p:nvSpPr>
              <p:cNvPr id="52269" name="AutoShape 24"/>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70" name="Rectangle 25"/>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8" name="Group 26"/>
            <p:cNvGrpSpPr>
              <a:grpSpLocks/>
            </p:cNvGrpSpPr>
            <p:nvPr/>
          </p:nvGrpSpPr>
          <p:grpSpPr bwMode="auto">
            <a:xfrm flipH="1">
              <a:off x="1294" y="1107"/>
              <a:ext cx="130" cy="344"/>
              <a:chOff x="0" y="0"/>
              <a:chExt cx="130" cy="344"/>
            </a:xfrm>
          </p:grpSpPr>
          <p:sp>
            <p:nvSpPr>
              <p:cNvPr id="52267" name="AutoShape 27"/>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8" name="Rectangle 28"/>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39" name="Group 29"/>
            <p:cNvGrpSpPr>
              <a:grpSpLocks/>
            </p:cNvGrpSpPr>
            <p:nvPr/>
          </p:nvGrpSpPr>
          <p:grpSpPr bwMode="auto">
            <a:xfrm flipH="1">
              <a:off x="772" y="1237"/>
              <a:ext cx="132" cy="344"/>
              <a:chOff x="0" y="0"/>
              <a:chExt cx="131" cy="344"/>
            </a:xfrm>
          </p:grpSpPr>
          <p:sp>
            <p:nvSpPr>
              <p:cNvPr id="52265" name="AutoShape 30"/>
              <p:cNvSpPr>
                <a:spLocks/>
              </p:cNvSpPr>
              <p:nvPr/>
            </p:nvSpPr>
            <p:spPr bwMode="auto">
              <a:xfrm>
                <a:off x="0" y="106"/>
                <a:ext cx="131"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238" y="0"/>
                    </a:moveTo>
                    <a:lnTo>
                      <a:pt x="0" y="6326"/>
                    </a:lnTo>
                    <a:lnTo>
                      <a:pt x="0" y="15274"/>
                    </a:lnTo>
                    <a:lnTo>
                      <a:pt x="6238" y="21600"/>
                    </a:lnTo>
                    <a:lnTo>
                      <a:pt x="15362" y="21600"/>
                    </a:lnTo>
                    <a:lnTo>
                      <a:pt x="21600" y="15274"/>
                    </a:lnTo>
                    <a:lnTo>
                      <a:pt x="21600" y="6326"/>
                    </a:lnTo>
                    <a:lnTo>
                      <a:pt x="15362" y="0"/>
                    </a:lnTo>
                    <a:close/>
                    <a:moveTo>
                      <a:pt x="6238"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6" name="Rectangle 31"/>
              <p:cNvSpPr>
                <a:spLocks/>
              </p:cNvSpPr>
              <p:nvPr/>
            </p:nvSpPr>
            <p:spPr bwMode="auto">
              <a:xfrm flipH="1">
                <a:off x="56"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2240" name="Group 32"/>
            <p:cNvGrpSpPr>
              <a:grpSpLocks/>
            </p:cNvGrpSpPr>
            <p:nvPr/>
          </p:nvGrpSpPr>
          <p:grpSpPr bwMode="auto">
            <a:xfrm flipH="1">
              <a:off x="1294" y="802"/>
              <a:ext cx="130" cy="344"/>
              <a:chOff x="0" y="0"/>
              <a:chExt cx="130" cy="344"/>
            </a:xfrm>
          </p:grpSpPr>
          <p:sp>
            <p:nvSpPr>
              <p:cNvPr id="52263" name="AutoShape 33"/>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4" name="Rectangle 34"/>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sp>
          <p:nvSpPr>
            <p:cNvPr id="52241" name="Rectangle 35"/>
            <p:cNvSpPr>
              <a:spLocks/>
            </p:cNvSpPr>
            <p:nvPr/>
          </p:nvSpPr>
          <p:spPr bwMode="auto">
            <a:xfrm rot="5400000">
              <a:off x="-356" y="914"/>
              <a:ext cx="912" cy="200"/>
            </a:xfrm>
            <a:prstGeom prst="rect">
              <a:avLst/>
            </a:prstGeom>
            <a:noFill/>
            <a:ln w="12700">
              <a:noFill/>
              <a:miter lim="800000"/>
              <a:headEnd/>
              <a:tailEnd/>
            </a:ln>
          </p:spPr>
          <p:txBody>
            <a:bodyPr lIns="0" tIns="0" rIns="57799" bIns="0">
              <a:prstTxWarp prst="textNoShape">
                <a:avLst/>
              </a:prstTxWarp>
            </a:bodyPr>
            <a:lstStyle/>
            <a:p>
              <a:pPr marL="57150">
                <a:spcBef>
                  <a:spcPts val="1063"/>
                </a:spcBef>
              </a:pPr>
              <a:r>
                <a:rPr lang="en-US" sz="1600">
                  <a:solidFill>
                    <a:schemeClr val="tx1"/>
                  </a:solidFill>
                  <a:ea typeface="Times New Roman" charset="0"/>
                  <a:cs typeface="Times New Roman" charset="0"/>
                </a:rPr>
                <a:t>sensors</a:t>
              </a:r>
            </a:p>
          </p:txBody>
        </p:sp>
        <p:sp>
          <p:nvSpPr>
            <p:cNvPr id="52242" name="Rectangle 36"/>
            <p:cNvSpPr>
              <a:spLocks/>
            </p:cNvSpPr>
            <p:nvPr/>
          </p:nvSpPr>
          <p:spPr bwMode="auto">
            <a:xfrm rot="5400000">
              <a:off x="1337" y="958"/>
              <a:ext cx="1000" cy="200"/>
            </a:xfrm>
            <a:prstGeom prst="rect">
              <a:avLst/>
            </a:prstGeom>
            <a:noFill/>
            <a:ln w="12700">
              <a:noFill/>
              <a:miter lim="800000"/>
              <a:headEnd/>
              <a:tailEnd/>
            </a:ln>
          </p:spPr>
          <p:txBody>
            <a:bodyPr lIns="0" tIns="0" rIns="57799" bIns="0">
              <a:prstTxWarp prst="textNoShape">
                <a:avLst/>
              </a:prstTxWarp>
            </a:bodyPr>
            <a:lstStyle/>
            <a:p>
              <a:pPr marL="57150">
                <a:spcBef>
                  <a:spcPts val="1063"/>
                </a:spcBef>
              </a:pPr>
              <a:r>
                <a:rPr lang="en-US" sz="1600">
                  <a:solidFill>
                    <a:schemeClr val="tx1"/>
                  </a:solidFill>
                  <a:ea typeface="Times New Roman" charset="0"/>
                  <a:cs typeface="Times New Roman" charset="0"/>
                </a:rPr>
                <a:t>effectors</a:t>
              </a:r>
            </a:p>
          </p:txBody>
        </p:sp>
        <p:sp>
          <p:nvSpPr>
            <p:cNvPr id="52243" name="Rectangle 37"/>
            <p:cNvSpPr>
              <a:spLocks/>
            </p:cNvSpPr>
            <p:nvPr/>
          </p:nvSpPr>
          <p:spPr bwMode="auto">
            <a:xfrm>
              <a:off x="598" y="0"/>
              <a:ext cx="696" cy="200"/>
            </a:xfrm>
            <a:prstGeom prst="rect">
              <a:avLst/>
            </a:prstGeom>
            <a:noFill/>
            <a:ln w="12700">
              <a:noFill/>
              <a:miter lim="800000"/>
              <a:headEnd/>
              <a:tailEnd/>
            </a:ln>
          </p:spPr>
          <p:txBody>
            <a:bodyPr lIns="0" tIns="0" rIns="57799" bIns="0">
              <a:prstTxWarp prst="textNoShape">
                <a:avLst/>
              </a:prstTxWarp>
            </a:bodyPr>
            <a:lstStyle/>
            <a:p>
              <a:pPr marL="57150">
                <a:spcBef>
                  <a:spcPts val="1063"/>
                </a:spcBef>
              </a:pPr>
              <a:r>
                <a:rPr lang="en-US" sz="1600">
                  <a:solidFill>
                    <a:schemeClr val="tx1"/>
                  </a:solidFill>
                  <a:ea typeface="Times New Roman" charset="0"/>
                  <a:cs typeface="Times New Roman" charset="0"/>
                </a:rPr>
                <a:t>Agent</a:t>
              </a:r>
            </a:p>
          </p:txBody>
        </p:sp>
        <p:sp>
          <p:nvSpPr>
            <p:cNvPr id="52244" name="Line 38"/>
            <p:cNvSpPr>
              <a:spLocks noChangeShapeType="1"/>
            </p:cNvSpPr>
            <p:nvPr/>
          </p:nvSpPr>
          <p:spPr bwMode="auto">
            <a:xfrm rot="10800000" flipH="1">
              <a:off x="208" y="562"/>
              <a:ext cx="347" cy="130"/>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5" name="Line 39"/>
            <p:cNvSpPr>
              <a:spLocks noChangeShapeType="1"/>
            </p:cNvSpPr>
            <p:nvPr/>
          </p:nvSpPr>
          <p:spPr bwMode="auto">
            <a:xfrm rot="10800000" flipH="1">
              <a:off x="208" y="822"/>
              <a:ext cx="609" cy="8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6" name="Line 40"/>
            <p:cNvSpPr>
              <a:spLocks noChangeShapeType="1"/>
            </p:cNvSpPr>
            <p:nvPr/>
          </p:nvSpPr>
          <p:spPr bwMode="auto">
            <a:xfrm>
              <a:off x="685" y="605"/>
              <a:ext cx="175" cy="130"/>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7" name="Line 41"/>
            <p:cNvSpPr>
              <a:spLocks noChangeShapeType="1"/>
            </p:cNvSpPr>
            <p:nvPr/>
          </p:nvSpPr>
          <p:spPr bwMode="auto">
            <a:xfrm flipH="1">
              <a:off x="860" y="387"/>
              <a:ext cx="172" cy="348"/>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8" name="Line 42"/>
            <p:cNvSpPr>
              <a:spLocks noChangeShapeType="1"/>
            </p:cNvSpPr>
            <p:nvPr/>
          </p:nvSpPr>
          <p:spPr bwMode="auto">
            <a:xfrm rot="10800000" flipH="1">
              <a:off x="858" y="1167"/>
              <a:ext cx="132" cy="176"/>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49" name="Line 43"/>
            <p:cNvSpPr>
              <a:spLocks noChangeShapeType="1"/>
            </p:cNvSpPr>
            <p:nvPr/>
          </p:nvSpPr>
          <p:spPr bwMode="auto">
            <a:xfrm>
              <a:off x="947" y="779"/>
              <a:ext cx="347" cy="173"/>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0" name="Line 44"/>
            <p:cNvSpPr>
              <a:spLocks noChangeShapeType="1"/>
            </p:cNvSpPr>
            <p:nvPr/>
          </p:nvSpPr>
          <p:spPr bwMode="auto">
            <a:xfrm rot="10800000" flipH="1">
              <a:off x="1034" y="995"/>
              <a:ext cx="260" cy="44"/>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1" name="Line 45"/>
            <p:cNvSpPr>
              <a:spLocks noChangeShapeType="1"/>
            </p:cNvSpPr>
            <p:nvPr/>
          </p:nvSpPr>
          <p:spPr bwMode="auto">
            <a:xfrm>
              <a:off x="685" y="952"/>
              <a:ext cx="609" cy="2"/>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2" name="Line 46"/>
            <p:cNvSpPr>
              <a:spLocks noChangeShapeType="1"/>
            </p:cNvSpPr>
            <p:nvPr/>
          </p:nvSpPr>
          <p:spPr bwMode="auto">
            <a:xfrm rot="10800000" flipH="1">
              <a:off x="947" y="605"/>
              <a:ext cx="217" cy="174"/>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3" name="Line 47"/>
            <p:cNvSpPr>
              <a:spLocks noChangeShapeType="1"/>
            </p:cNvSpPr>
            <p:nvPr/>
          </p:nvSpPr>
          <p:spPr bwMode="auto">
            <a:xfrm>
              <a:off x="1294" y="562"/>
              <a:ext cx="388" cy="173"/>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4" name="Line 48"/>
            <p:cNvSpPr>
              <a:spLocks noChangeShapeType="1"/>
            </p:cNvSpPr>
            <p:nvPr/>
          </p:nvSpPr>
          <p:spPr bwMode="auto">
            <a:xfrm>
              <a:off x="1075" y="387"/>
              <a:ext cx="260" cy="522"/>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5" name="Line 49"/>
            <p:cNvSpPr>
              <a:spLocks noChangeShapeType="1"/>
            </p:cNvSpPr>
            <p:nvPr/>
          </p:nvSpPr>
          <p:spPr bwMode="auto">
            <a:xfrm rot="10800000" flipH="1">
              <a:off x="1424" y="822"/>
              <a:ext cx="258" cy="130"/>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6" name="Line 50"/>
            <p:cNvSpPr>
              <a:spLocks noChangeShapeType="1"/>
            </p:cNvSpPr>
            <p:nvPr/>
          </p:nvSpPr>
          <p:spPr bwMode="auto">
            <a:xfrm rot="10800000">
              <a:off x="1077" y="1125"/>
              <a:ext cx="260" cy="89"/>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57" name="Line 51"/>
            <p:cNvSpPr>
              <a:spLocks noChangeShapeType="1"/>
            </p:cNvSpPr>
            <p:nvPr/>
          </p:nvSpPr>
          <p:spPr bwMode="auto">
            <a:xfrm>
              <a:off x="642" y="1039"/>
              <a:ext cx="173" cy="305"/>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grpSp>
          <p:nvGrpSpPr>
            <p:cNvPr id="52258" name="Group 52"/>
            <p:cNvGrpSpPr>
              <a:grpSpLocks/>
            </p:cNvGrpSpPr>
            <p:nvPr/>
          </p:nvGrpSpPr>
          <p:grpSpPr bwMode="auto">
            <a:xfrm flipH="1">
              <a:off x="510" y="150"/>
              <a:ext cx="130" cy="344"/>
              <a:chOff x="0" y="0"/>
              <a:chExt cx="130" cy="344"/>
            </a:xfrm>
          </p:grpSpPr>
          <p:sp>
            <p:nvSpPr>
              <p:cNvPr id="52261" name="AutoShape 53"/>
              <p:cNvSpPr>
                <a:spLocks/>
              </p:cNvSpPr>
              <p:nvPr/>
            </p:nvSpPr>
            <p:spPr bwMode="auto">
              <a:xfrm>
                <a:off x="0" y="106"/>
                <a:ext cx="130" cy="13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6325" y="0"/>
                    </a:moveTo>
                    <a:lnTo>
                      <a:pt x="0" y="6326"/>
                    </a:lnTo>
                    <a:lnTo>
                      <a:pt x="0" y="15274"/>
                    </a:lnTo>
                    <a:lnTo>
                      <a:pt x="6325" y="21600"/>
                    </a:lnTo>
                    <a:lnTo>
                      <a:pt x="15275" y="21600"/>
                    </a:lnTo>
                    <a:lnTo>
                      <a:pt x="21600" y="15274"/>
                    </a:lnTo>
                    <a:lnTo>
                      <a:pt x="21600" y="6326"/>
                    </a:lnTo>
                    <a:lnTo>
                      <a:pt x="15275" y="0"/>
                    </a:lnTo>
                    <a:close/>
                    <a:moveTo>
                      <a:pt x="6325"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2262" name="Rectangle 54"/>
              <p:cNvSpPr>
                <a:spLocks/>
              </p:cNvSpPr>
              <p:nvPr/>
            </p:nvSpPr>
            <p:spPr bwMode="auto">
              <a:xfrm flipH="1">
                <a:off x="54"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sp>
          <p:nvSpPr>
            <p:cNvPr id="52259" name="Line 55"/>
            <p:cNvSpPr>
              <a:spLocks noChangeShapeType="1"/>
            </p:cNvSpPr>
            <p:nvPr/>
          </p:nvSpPr>
          <p:spPr bwMode="auto">
            <a:xfrm rot="10800000" flipH="1">
              <a:off x="120" y="344"/>
              <a:ext cx="390" cy="218"/>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52260" name="Line 56"/>
            <p:cNvSpPr>
              <a:spLocks noChangeShapeType="1"/>
            </p:cNvSpPr>
            <p:nvPr/>
          </p:nvSpPr>
          <p:spPr bwMode="auto">
            <a:xfrm>
              <a:off x="597" y="344"/>
              <a:ext cx="1042" cy="261"/>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gr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p:spPr>
        <p:txBody>
          <a:bodyPr/>
          <a:lstStyle/>
          <a:p>
            <a:fld id="{5F107BC8-C1A8-8347-B3C9-E9BC113311A8}" type="slidenum">
              <a:rPr lang="en-US" smtClean="0"/>
              <a:pPr/>
              <a:t>34</a:t>
            </a:fld>
            <a:endParaRPr lang="en-US" smtClean="0"/>
          </a:p>
        </p:txBody>
      </p:sp>
      <p:pic>
        <p:nvPicPr>
          <p:cNvPr id="5325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3252" name="Rectangle 2"/>
          <p:cNvSpPr>
            <a:spLocks noGrp="1" noChangeArrowheads="1"/>
          </p:cNvSpPr>
          <p:nvPr>
            <p:ph type="title"/>
          </p:nvPr>
        </p:nvSpPr>
        <p:spPr/>
        <p:txBody>
          <a:bodyPr rIns="166398"/>
          <a:lstStyle/>
          <a:p>
            <a:pPr marL="57150" indent="0" eaLnBrk="1" hangingPunct="1"/>
            <a:r>
              <a:rPr lang="en-US"/>
              <a:t>Course Overview (cont.)</a:t>
            </a:r>
          </a:p>
        </p:txBody>
      </p:sp>
      <p:sp>
        <p:nvSpPr>
          <p:cNvPr id="53253" name="Rectangle 3"/>
          <p:cNvSpPr>
            <a:spLocks noGrp="1" noChangeArrowheads="1"/>
          </p:cNvSpPr>
          <p:nvPr>
            <p:ph type="body" idx="1"/>
          </p:nvPr>
        </p:nvSpPr>
        <p:spPr>
          <a:xfrm>
            <a:off x="647700" y="2438400"/>
            <a:ext cx="8242300" cy="7315200"/>
          </a:xfrm>
        </p:spPr>
        <p:txBody>
          <a:bodyPr rIns="166398"/>
          <a:lstStyle/>
          <a:p>
            <a:pPr marL="544513" indent="-487363" algn="ctr" eaLnBrk="1" hangingPunct="1">
              <a:buFont typeface="Tahoma" charset="0"/>
              <a:buNone/>
            </a:pPr>
            <a:endParaRPr lang="en-US" b="1" dirty="0">
              <a:solidFill>
                <a:srgbClr val="0066FF"/>
              </a:solidFill>
              <a:ea typeface="ヒラギノ角ゴ ProN W6" charset="-128"/>
              <a:cs typeface="ヒラギノ角ゴ ProN W6" charset="-128"/>
            </a:endParaRPr>
          </a:p>
          <a:p>
            <a:pPr marL="544513" indent="-487363" eaLnBrk="1" hangingPunct="1"/>
            <a:r>
              <a:rPr lang="en-US" sz="2400" b="1" dirty="0">
                <a:solidFill>
                  <a:srgbClr val="FF0000"/>
                </a:solidFill>
              </a:rPr>
              <a:t>03/04-Problem solving and search. </a:t>
            </a:r>
            <a:r>
              <a:rPr lang="en-US" sz="2400" dirty="0">
                <a:solidFill>
                  <a:srgbClr val="996633"/>
                </a:solidFill>
              </a:rPr>
              <a:t>[AIMA Ch 3]</a:t>
            </a:r>
            <a:r>
              <a:rPr lang="en-US" sz="2400" dirty="0"/>
              <a:t> Example: measuring problem. Types of problems. More example problems. Basic idea behind search algorithms. Complexity. Combinatorial explosion and NP completeness. Polynomial hierarchy.</a:t>
            </a:r>
            <a:r>
              <a:rPr lang="en-US" sz="2400" dirty="0">
                <a:solidFill>
                  <a:srgbClr val="FF0000"/>
                </a:solidFill>
              </a:rPr>
              <a:t> </a:t>
            </a:r>
          </a:p>
          <a:p>
            <a:pPr marL="544513" indent="-487363" eaLnBrk="1" hangingPunct="1"/>
            <a:endParaRPr lang="en-US" sz="2400" dirty="0">
              <a:solidFill>
                <a:srgbClr val="FF0000"/>
              </a:solidFill>
            </a:endParaRPr>
          </a:p>
          <a:p>
            <a:pPr marL="544513" indent="-487363" eaLnBrk="1" hangingPunct="1"/>
            <a:r>
              <a:rPr lang="en-US" sz="2400" b="1" dirty="0">
                <a:solidFill>
                  <a:srgbClr val="FF0000"/>
                </a:solidFill>
              </a:rPr>
              <a:t>05-Uninformed search. </a:t>
            </a:r>
            <a:r>
              <a:rPr lang="en-US" sz="2400" dirty="0">
                <a:solidFill>
                  <a:srgbClr val="996633"/>
                </a:solidFill>
              </a:rPr>
              <a:t>[AIMA Ch 3]</a:t>
            </a:r>
            <a:r>
              <a:rPr lang="en-US" sz="2400" dirty="0">
                <a:solidFill>
                  <a:srgbClr val="FF0000"/>
                </a:solidFill>
              </a:rPr>
              <a:t> </a:t>
            </a:r>
            <a:r>
              <a:rPr lang="en-US" sz="2400" dirty="0"/>
              <a:t>Depth-first. Breadth-first. Uniform-cost. Depth-limited. Iterative deepening. Examples. Properties. </a:t>
            </a:r>
          </a:p>
          <a:p>
            <a:pPr marL="544513" indent="-487363" eaLnBrk="1" hangingPunct="1"/>
            <a:endParaRPr lang="en-US" sz="2400" dirty="0"/>
          </a:p>
          <a:p>
            <a:pPr marL="544513" indent="-487363" eaLnBrk="1" hangingPunct="1"/>
            <a:r>
              <a:rPr lang="en-US" sz="2400" b="1" dirty="0">
                <a:solidFill>
                  <a:srgbClr val="FF0000"/>
                </a:solidFill>
              </a:rPr>
              <a:t>06/07-Informed search. </a:t>
            </a:r>
            <a:r>
              <a:rPr lang="en-US" sz="2400" dirty="0">
                <a:solidFill>
                  <a:srgbClr val="996633"/>
                </a:solidFill>
              </a:rPr>
              <a:t>[AIMA Ch 4]</a:t>
            </a:r>
            <a:r>
              <a:rPr lang="en-US" sz="2400" dirty="0">
                <a:solidFill>
                  <a:srgbClr val="FF0000"/>
                </a:solidFill>
              </a:rPr>
              <a:t> </a:t>
            </a:r>
            <a:r>
              <a:rPr lang="en-US" sz="2400" dirty="0"/>
              <a:t>Best-first. A* search. Heuristics. Hill climbing. Problem of local </a:t>
            </a:r>
            <a:r>
              <a:rPr lang="en-US" sz="2400" dirty="0" err="1"/>
              <a:t>extrema</a:t>
            </a:r>
            <a:r>
              <a:rPr lang="en-US" sz="2400" dirty="0"/>
              <a:t>. Simulated annealing.</a:t>
            </a:r>
            <a:r>
              <a:rPr lang="en-US" sz="2400" dirty="0" smtClean="0"/>
              <a:t> Genetic algorithms.</a:t>
            </a:r>
            <a:endParaRPr lang="en-US" sz="2400" dirty="0"/>
          </a:p>
        </p:txBody>
      </p:sp>
      <p:grpSp>
        <p:nvGrpSpPr>
          <p:cNvPr id="53254" name="Group 4"/>
          <p:cNvGrpSpPr>
            <a:grpSpLocks/>
          </p:cNvGrpSpPr>
          <p:nvPr/>
        </p:nvGrpSpPr>
        <p:grpSpPr bwMode="auto">
          <a:xfrm>
            <a:off x="8991600" y="2489200"/>
            <a:ext cx="2959100" cy="2125663"/>
            <a:chOff x="0" y="0"/>
            <a:chExt cx="1864" cy="1339"/>
          </a:xfrm>
        </p:grpSpPr>
        <p:grpSp>
          <p:nvGrpSpPr>
            <p:cNvPr id="53266" name="Group 5"/>
            <p:cNvGrpSpPr>
              <a:grpSpLocks/>
            </p:cNvGrpSpPr>
            <p:nvPr/>
          </p:nvGrpSpPr>
          <p:grpSpPr bwMode="auto">
            <a:xfrm>
              <a:off x="152" y="0"/>
              <a:ext cx="1637" cy="871"/>
              <a:chOff x="0" y="0"/>
              <a:chExt cx="1636" cy="871"/>
            </a:xfrm>
          </p:grpSpPr>
          <p:grpSp>
            <p:nvGrpSpPr>
              <p:cNvPr id="53268" name="Group 6"/>
              <p:cNvGrpSpPr>
                <a:grpSpLocks/>
              </p:cNvGrpSpPr>
              <p:nvPr/>
            </p:nvGrpSpPr>
            <p:grpSpPr bwMode="auto">
              <a:xfrm>
                <a:off x="0" y="493"/>
                <a:ext cx="408" cy="378"/>
                <a:chOff x="0" y="0"/>
                <a:chExt cx="408" cy="377"/>
              </a:xfrm>
            </p:grpSpPr>
            <p:sp>
              <p:nvSpPr>
                <p:cNvPr id="53279" name="AutoShape 7"/>
                <p:cNvSpPr>
                  <a:spLocks/>
                </p:cNvSpPr>
                <p:nvPr/>
              </p:nvSpPr>
              <p:spPr bwMode="auto">
                <a:xfrm>
                  <a:off x="0" y="0"/>
                  <a:ext cx="408" cy="368"/>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996"/>
                        <a:pt x="0" y="2225"/>
                      </a:cubicBezTo>
                      <a:lnTo>
                        <a:pt x="0" y="19375"/>
                      </a:lnTo>
                      <a:cubicBezTo>
                        <a:pt x="0" y="20604"/>
                        <a:pt x="4835" y="21600"/>
                        <a:pt x="10800" y="21600"/>
                      </a:cubicBezTo>
                      <a:cubicBezTo>
                        <a:pt x="16765" y="21600"/>
                        <a:pt x="21600" y="20604"/>
                        <a:pt x="21600" y="19375"/>
                      </a:cubicBezTo>
                      <a:lnTo>
                        <a:pt x="21600" y="2225"/>
                      </a:lnTo>
                      <a:cubicBezTo>
                        <a:pt x="21600" y="996"/>
                        <a:pt x="16765" y="0"/>
                        <a:pt x="10800" y="0"/>
                      </a:cubicBezTo>
                      <a:close/>
                      <a:moveTo>
                        <a:pt x="10800"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80" name="AutoShape 8"/>
                <p:cNvSpPr>
                  <a:spLocks/>
                </p:cNvSpPr>
                <p:nvPr/>
              </p:nvSpPr>
              <p:spPr bwMode="auto">
                <a:xfrm>
                  <a:off x="0" y="0"/>
                  <a:ext cx="408" cy="75"/>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FF8433"/>
                </a:solidFill>
                <a:ln w="12700">
                  <a:noFill/>
                  <a:round/>
                  <a:headEnd/>
                  <a:tailEnd/>
                </a:ln>
              </p:spPr>
              <p:txBody>
                <a:bodyPr lIns="0" tIns="0" rIns="0" bIns="0">
                  <a:prstTxWarp prst="textNoShape">
                    <a:avLst/>
                  </a:prstTxWarp>
                </a:bodyPr>
                <a:lstStyle/>
                <a:p>
                  <a:endParaRPr lang="en-US"/>
                </a:p>
              </p:txBody>
            </p:sp>
            <p:sp>
              <p:nvSpPr>
                <p:cNvPr id="53281" name="AutoShape 9"/>
                <p:cNvSpPr>
                  <a:spLocks/>
                </p:cNvSpPr>
                <p:nvPr/>
              </p:nvSpPr>
              <p:spPr bwMode="auto">
                <a:xfrm>
                  <a:off x="0" y="37"/>
                  <a:ext cx="408" cy="38"/>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round/>
                  <a:headEnd/>
                  <a:tailEnd/>
                </a:ln>
              </p:spPr>
              <p:txBody>
                <a:bodyPr lIns="0" tIns="0" rIns="0" bIns="0">
                  <a:prstTxWarp prst="textNoShape">
                    <a:avLst/>
                  </a:prstTxWarp>
                </a:bodyPr>
                <a:lstStyle/>
                <a:p>
                  <a:endParaRPr lang="en-US"/>
                </a:p>
              </p:txBody>
            </p:sp>
            <p:sp>
              <p:nvSpPr>
                <p:cNvPr id="53282" name="Rectangle 10"/>
                <p:cNvSpPr>
                  <a:spLocks/>
                </p:cNvSpPr>
                <p:nvPr/>
              </p:nvSpPr>
              <p:spPr bwMode="auto">
                <a:xfrm>
                  <a:off x="13" y="33"/>
                  <a:ext cx="383" cy="344"/>
                </a:xfrm>
                <a:prstGeom prst="rect">
                  <a:avLst/>
                </a:prstGeom>
                <a:noFill/>
                <a:ln w="12700">
                  <a:noFill/>
                  <a:miter lim="800000"/>
                  <a:headEnd/>
                  <a:tailEnd/>
                </a:ln>
              </p:spPr>
              <p:txBody>
                <a:bodyPr wrap="none" lIns="38100" tIns="38100" rIns="113961" bIns="38100" anchor="ctr">
                  <a:prstTxWarp prst="textNoShape">
                    <a:avLst/>
                  </a:prstTxWarp>
                  <a:spAutoFit/>
                </a:bodyPr>
                <a:lstStyle/>
                <a:p>
                  <a:pPr marL="36513" algn="ctr"/>
                  <a:r>
                    <a:rPr lang="en-US" i="1">
                      <a:solidFill>
                        <a:schemeClr val="tx1"/>
                      </a:solidFill>
                      <a:ea typeface="Times New Roman" charset="0"/>
                      <a:cs typeface="Times New Roman" charset="0"/>
                    </a:rPr>
                    <a:t>3 l</a:t>
                  </a:r>
                </a:p>
              </p:txBody>
            </p:sp>
          </p:grpSp>
          <p:grpSp>
            <p:nvGrpSpPr>
              <p:cNvPr id="53269" name="Group 11"/>
              <p:cNvGrpSpPr>
                <a:grpSpLocks/>
              </p:cNvGrpSpPr>
              <p:nvPr/>
            </p:nvGrpSpPr>
            <p:grpSpPr bwMode="auto">
              <a:xfrm>
                <a:off x="614" y="370"/>
                <a:ext cx="408" cy="492"/>
                <a:chOff x="0" y="0"/>
                <a:chExt cx="408" cy="491"/>
              </a:xfrm>
            </p:grpSpPr>
            <p:sp>
              <p:nvSpPr>
                <p:cNvPr id="53275" name="AutoShape 12"/>
                <p:cNvSpPr>
                  <a:spLocks/>
                </p:cNvSpPr>
                <p:nvPr/>
              </p:nvSpPr>
              <p:spPr bwMode="auto">
                <a:xfrm>
                  <a:off x="0" y="0"/>
                  <a:ext cx="408" cy="491"/>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781"/>
                        <a:pt x="0" y="1744"/>
                      </a:cubicBezTo>
                      <a:lnTo>
                        <a:pt x="0" y="19856"/>
                      </a:lnTo>
                      <a:cubicBezTo>
                        <a:pt x="0" y="20819"/>
                        <a:pt x="4835" y="21600"/>
                        <a:pt x="10800" y="21600"/>
                      </a:cubicBezTo>
                      <a:cubicBezTo>
                        <a:pt x="16765" y="21600"/>
                        <a:pt x="21600" y="20819"/>
                        <a:pt x="21600" y="19856"/>
                      </a:cubicBezTo>
                      <a:lnTo>
                        <a:pt x="21600" y="1744"/>
                      </a:lnTo>
                      <a:cubicBezTo>
                        <a:pt x="21600" y="781"/>
                        <a:pt x="16765" y="0"/>
                        <a:pt x="10800" y="0"/>
                      </a:cubicBezTo>
                      <a:close/>
                      <a:moveTo>
                        <a:pt x="10800"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76" name="AutoShape 13"/>
                <p:cNvSpPr>
                  <a:spLocks/>
                </p:cNvSpPr>
                <p:nvPr/>
              </p:nvSpPr>
              <p:spPr bwMode="auto">
                <a:xfrm>
                  <a:off x="0" y="0"/>
                  <a:ext cx="408" cy="79"/>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0"/>
                      </a:moveTo>
                    </a:path>
                  </a:pathLst>
                </a:custGeom>
                <a:solidFill>
                  <a:srgbClr val="FF8433"/>
                </a:solidFill>
                <a:ln w="12700">
                  <a:noFill/>
                  <a:round/>
                  <a:headEnd/>
                  <a:tailEnd/>
                </a:ln>
              </p:spPr>
              <p:txBody>
                <a:bodyPr lIns="0" tIns="0" rIns="0" bIns="0">
                  <a:prstTxWarp prst="textNoShape">
                    <a:avLst/>
                  </a:prstTxWarp>
                </a:bodyPr>
                <a:lstStyle/>
                <a:p>
                  <a:endParaRPr lang="en-US"/>
                </a:p>
              </p:txBody>
            </p:sp>
            <p:sp>
              <p:nvSpPr>
                <p:cNvPr id="53277" name="AutoShape 14"/>
                <p:cNvSpPr>
                  <a:spLocks/>
                </p:cNvSpPr>
                <p:nvPr/>
              </p:nvSpPr>
              <p:spPr bwMode="auto">
                <a:xfrm>
                  <a:off x="0" y="39"/>
                  <a:ext cx="408" cy="40"/>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round/>
                  <a:headEnd/>
                  <a:tailEnd/>
                </a:ln>
              </p:spPr>
              <p:txBody>
                <a:bodyPr lIns="0" tIns="0" rIns="0" bIns="0">
                  <a:prstTxWarp prst="textNoShape">
                    <a:avLst/>
                  </a:prstTxWarp>
                </a:bodyPr>
                <a:lstStyle/>
                <a:p>
                  <a:endParaRPr lang="en-US"/>
                </a:p>
              </p:txBody>
            </p:sp>
            <p:sp>
              <p:nvSpPr>
                <p:cNvPr id="53278" name="Rectangle 15"/>
                <p:cNvSpPr>
                  <a:spLocks/>
                </p:cNvSpPr>
                <p:nvPr/>
              </p:nvSpPr>
              <p:spPr bwMode="auto">
                <a:xfrm>
                  <a:off x="13" y="95"/>
                  <a:ext cx="383" cy="344"/>
                </a:xfrm>
                <a:prstGeom prst="rect">
                  <a:avLst/>
                </a:prstGeom>
                <a:noFill/>
                <a:ln w="12700">
                  <a:noFill/>
                  <a:miter lim="800000"/>
                  <a:headEnd/>
                  <a:tailEnd/>
                </a:ln>
              </p:spPr>
              <p:txBody>
                <a:bodyPr wrap="none" lIns="38100" tIns="38100" rIns="113961" bIns="38100" anchor="ctr">
                  <a:prstTxWarp prst="textNoShape">
                    <a:avLst/>
                  </a:prstTxWarp>
                  <a:spAutoFit/>
                </a:bodyPr>
                <a:lstStyle/>
                <a:p>
                  <a:pPr marL="36513" algn="ctr"/>
                  <a:r>
                    <a:rPr lang="en-US" i="1">
                      <a:solidFill>
                        <a:schemeClr val="tx1"/>
                      </a:solidFill>
                      <a:ea typeface="Times New Roman" charset="0"/>
                      <a:cs typeface="Times New Roman" charset="0"/>
                    </a:rPr>
                    <a:t>5 l</a:t>
                  </a:r>
                </a:p>
              </p:txBody>
            </p:sp>
          </p:grpSp>
          <p:grpSp>
            <p:nvGrpSpPr>
              <p:cNvPr id="53270" name="Group 16"/>
              <p:cNvGrpSpPr>
                <a:grpSpLocks/>
              </p:cNvGrpSpPr>
              <p:nvPr/>
            </p:nvGrpSpPr>
            <p:grpSpPr bwMode="auto">
              <a:xfrm>
                <a:off x="1228" y="0"/>
                <a:ext cx="408" cy="860"/>
                <a:chOff x="0" y="0"/>
                <a:chExt cx="408" cy="860"/>
              </a:xfrm>
            </p:grpSpPr>
            <p:sp>
              <p:nvSpPr>
                <p:cNvPr id="53271" name="AutoShape 17"/>
                <p:cNvSpPr>
                  <a:spLocks/>
                </p:cNvSpPr>
                <p:nvPr/>
              </p:nvSpPr>
              <p:spPr bwMode="auto">
                <a:xfrm>
                  <a:off x="0" y="0"/>
                  <a:ext cx="408" cy="860"/>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75"/>
                        <a:pt x="0" y="1060"/>
                      </a:cubicBezTo>
                      <a:lnTo>
                        <a:pt x="0" y="20540"/>
                      </a:lnTo>
                      <a:cubicBezTo>
                        <a:pt x="0" y="21125"/>
                        <a:pt x="4835" y="21600"/>
                        <a:pt x="10800" y="21600"/>
                      </a:cubicBezTo>
                      <a:cubicBezTo>
                        <a:pt x="16765" y="21600"/>
                        <a:pt x="21600" y="21125"/>
                        <a:pt x="21600" y="20540"/>
                      </a:cubicBezTo>
                      <a:lnTo>
                        <a:pt x="21600" y="1060"/>
                      </a:lnTo>
                      <a:cubicBezTo>
                        <a:pt x="21600" y="475"/>
                        <a:pt x="16765" y="0"/>
                        <a:pt x="10800" y="0"/>
                      </a:cubicBezTo>
                      <a:close/>
                      <a:moveTo>
                        <a:pt x="10800" y="0"/>
                      </a:moveTo>
                    </a:path>
                  </a:pathLst>
                </a:cu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72" name="AutoShape 18"/>
                <p:cNvSpPr>
                  <a:spLocks/>
                </p:cNvSpPr>
                <p:nvPr/>
              </p:nvSpPr>
              <p:spPr bwMode="auto">
                <a:xfrm>
                  <a:off x="0" y="0"/>
                  <a:ext cx="408" cy="84"/>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10800" y="0"/>
                      </a:moveTo>
                      <a:cubicBezTo>
                        <a:pt x="4835" y="0"/>
                        <a:pt x="0" y="4833"/>
                        <a:pt x="0" y="10795"/>
                      </a:cubicBezTo>
                      <a:cubicBezTo>
                        <a:pt x="0" y="16762"/>
                        <a:pt x="4835" y="21600"/>
                        <a:pt x="10800" y="21600"/>
                      </a:cubicBezTo>
                      <a:cubicBezTo>
                        <a:pt x="16765" y="21600"/>
                        <a:pt x="21600" y="16762"/>
                        <a:pt x="21600" y="10795"/>
                      </a:cubicBezTo>
                      <a:cubicBezTo>
                        <a:pt x="21600" y="4833"/>
                        <a:pt x="16765" y="0"/>
                        <a:pt x="10800" y="0"/>
                      </a:cubicBezTo>
                      <a:close/>
                      <a:moveTo>
                        <a:pt x="10800" y="0"/>
                      </a:moveTo>
                    </a:path>
                  </a:pathLst>
                </a:custGeom>
                <a:solidFill>
                  <a:srgbClr val="FF8433"/>
                </a:solidFill>
                <a:ln w="12700">
                  <a:noFill/>
                  <a:round/>
                  <a:headEnd/>
                  <a:tailEnd/>
                </a:ln>
              </p:spPr>
              <p:txBody>
                <a:bodyPr lIns="0" tIns="0" rIns="0" bIns="0">
                  <a:prstTxWarp prst="textNoShape">
                    <a:avLst/>
                  </a:prstTxWarp>
                </a:bodyPr>
                <a:lstStyle/>
                <a:p>
                  <a:endParaRPr lang="en-US"/>
                </a:p>
              </p:txBody>
            </p:sp>
            <p:sp>
              <p:nvSpPr>
                <p:cNvPr id="53273" name="AutoShape 19"/>
                <p:cNvSpPr>
                  <a:spLocks/>
                </p:cNvSpPr>
                <p:nvPr/>
              </p:nvSpPr>
              <p:spPr bwMode="auto">
                <a:xfrm>
                  <a:off x="0" y="44"/>
                  <a:ext cx="408" cy="42"/>
                </a:xfrm>
                <a:custGeom>
                  <a:avLst/>
                  <a:gdLst>
                    <a:gd name="T0" fmla="*/ 0 w 21600"/>
                    <a:gd name="T1" fmla="*/ 0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0" y="11929"/>
                        <a:pt x="4835" y="21600"/>
                        <a:pt x="10800" y="21600"/>
                      </a:cubicBezTo>
                      <a:cubicBezTo>
                        <a:pt x="16765" y="21600"/>
                        <a:pt x="21600" y="11929"/>
                        <a:pt x="21600" y="0"/>
                      </a:cubicBezTo>
                    </a:path>
                  </a:pathLst>
                </a:custGeom>
                <a:noFill/>
                <a:ln w="12700">
                  <a:solidFill>
                    <a:schemeClr val="tx1"/>
                  </a:solidFill>
                  <a:round/>
                  <a:headEnd/>
                  <a:tailEnd/>
                </a:ln>
              </p:spPr>
              <p:txBody>
                <a:bodyPr lIns="0" tIns="0" rIns="0" bIns="0">
                  <a:prstTxWarp prst="textNoShape">
                    <a:avLst/>
                  </a:prstTxWarp>
                </a:bodyPr>
                <a:lstStyle/>
                <a:p>
                  <a:endParaRPr lang="en-US"/>
                </a:p>
              </p:txBody>
            </p:sp>
            <p:sp>
              <p:nvSpPr>
                <p:cNvPr id="53274" name="Rectangle 20"/>
                <p:cNvSpPr>
                  <a:spLocks/>
                </p:cNvSpPr>
                <p:nvPr/>
              </p:nvSpPr>
              <p:spPr bwMode="auto">
                <a:xfrm>
                  <a:off x="13" y="283"/>
                  <a:ext cx="383" cy="344"/>
                </a:xfrm>
                <a:prstGeom prst="rect">
                  <a:avLst/>
                </a:prstGeom>
                <a:noFill/>
                <a:ln w="12700">
                  <a:noFill/>
                  <a:miter lim="800000"/>
                  <a:headEnd/>
                  <a:tailEnd/>
                </a:ln>
              </p:spPr>
              <p:txBody>
                <a:bodyPr wrap="none" lIns="38100" tIns="38100" rIns="113961" bIns="38100" anchor="ctr">
                  <a:prstTxWarp prst="textNoShape">
                    <a:avLst/>
                  </a:prstTxWarp>
                  <a:spAutoFit/>
                </a:bodyPr>
                <a:lstStyle/>
                <a:p>
                  <a:pPr marL="36513" algn="ctr"/>
                  <a:r>
                    <a:rPr lang="en-US" i="1">
                      <a:solidFill>
                        <a:schemeClr val="tx1"/>
                      </a:solidFill>
                      <a:ea typeface="Times New Roman" charset="0"/>
                      <a:cs typeface="Times New Roman" charset="0"/>
                    </a:rPr>
                    <a:t>9 l</a:t>
                  </a:r>
                </a:p>
              </p:txBody>
            </p:sp>
          </p:grpSp>
        </p:grpSp>
        <p:sp>
          <p:nvSpPr>
            <p:cNvPr id="53267" name="Rectangle 21"/>
            <p:cNvSpPr>
              <a:spLocks/>
            </p:cNvSpPr>
            <p:nvPr/>
          </p:nvSpPr>
          <p:spPr bwMode="auto">
            <a:xfrm>
              <a:off x="0" y="875"/>
              <a:ext cx="1864" cy="464"/>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1800">
                  <a:solidFill>
                    <a:schemeClr val="tx1"/>
                  </a:solidFill>
                  <a:latin typeface="Comic Sans MS" charset="0"/>
                  <a:ea typeface="Comic Sans MS" charset="0"/>
                  <a:cs typeface="Comic Sans MS" charset="0"/>
                  <a:sym typeface="Comic Sans MS" charset="0"/>
                </a:rPr>
                <a:t>Using these 3 buckets,</a:t>
              </a:r>
            </a:p>
            <a:p>
              <a:pPr marL="57150"/>
              <a:r>
                <a:rPr lang="en-US" sz="1800">
                  <a:solidFill>
                    <a:schemeClr val="tx1"/>
                  </a:solidFill>
                  <a:latin typeface="Comic Sans MS" charset="0"/>
                  <a:ea typeface="Comic Sans MS" charset="0"/>
                  <a:cs typeface="Comic Sans MS" charset="0"/>
                  <a:sym typeface="Comic Sans MS" charset="0"/>
                </a:rPr>
                <a:t>measure 7 liters of water.</a:t>
              </a:r>
            </a:p>
          </p:txBody>
        </p:sp>
      </p:grpSp>
      <p:grpSp>
        <p:nvGrpSpPr>
          <p:cNvPr id="53255" name="Group 22"/>
          <p:cNvGrpSpPr>
            <a:grpSpLocks/>
          </p:cNvGrpSpPr>
          <p:nvPr/>
        </p:nvGrpSpPr>
        <p:grpSpPr bwMode="auto">
          <a:xfrm>
            <a:off x="8685213" y="5956300"/>
            <a:ext cx="4097337" cy="2870200"/>
            <a:chOff x="0" y="0"/>
            <a:chExt cx="2581" cy="1808"/>
          </a:xfrm>
        </p:grpSpPr>
        <p:grpSp>
          <p:nvGrpSpPr>
            <p:cNvPr id="53257" name="Group 23"/>
            <p:cNvGrpSpPr>
              <a:grpSpLocks/>
            </p:cNvGrpSpPr>
            <p:nvPr/>
          </p:nvGrpSpPr>
          <p:grpSpPr bwMode="auto">
            <a:xfrm>
              <a:off x="192" y="0"/>
              <a:ext cx="2256" cy="1436"/>
              <a:chOff x="0" y="0"/>
              <a:chExt cx="2256" cy="1436"/>
            </a:xfrm>
          </p:grpSpPr>
          <p:pic>
            <p:nvPicPr>
              <p:cNvPr id="53259" name="Picture 24"/>
              <p:cNvPicPr>
                <a:picLocks noChangeArrowheads="1"/>
              </p:cNvPicPr>
              <p:nvPr/>
            </p:nvPicPr>
            <p:blipFill>
              <a:blip r:embed="rId3">
                <a:lum contrast="2000"/>
              </a:blip>
              <a:srcRect/>
              <a:stretch>
                <a:fillRect/>
              </a:stretch>
            </p:blipFill>
            <p:spPr bwMode="auto">
              <a:xfrm>
                <a:off x="0" y="0"/>
                <a:ext cx="2256" cy="1436"/>
              </a:xfrm>
              <a:prstGeom prst="rect">
                <a:avLst/>
              </a:prstGeom>
              <a:noFill/>
              <a:ln w="12700">
                <a:noFill/>
                <a:miter lim="800000"/>
                <a:headEnd/>
                <a:tailEnd/>
              </a:ln>
            </p:spPr>
          </p:pic>
          <p:grpSp>
            <p:nvGrpSpPr>
              <p:cNvPr id="53260" name="Group 25"/>
              <p:cNvGrpSpPr>
                <a:grpSpLocks/>
              </p:cNvGrpSpPr>
              <p:nvPr/>
            </p:nvGrpSpPr>
            <p:grpSpPr bwMode="auto">
              <a:xfrm>
                <a:off x="242" y="219"/>
                <a:ext cx="110" cy="344"/>
                <a:chOff x="0" y="0"/>
                <a:chExt cx="109" cy="344"/>
              </a:xfrm>
            </p:grpSpPr>
            <p:sp>
              <p:nvSpPr>
                <p:cNvPr id="53264" name="Oval 26"/>
                <p:cNvSpPr>
                  <a:spLocks/>
                </p:cNvSpPr>
                <p:nvPr/>
              </p:nvSpPr>
              <p:spPr bwMode="auto">
                <a:xfrm>
                  <a:off x="0" y="114"/>
                  <a:ext cx="109" cy="115"/>
                </a:xfrm>
                <a:prstGeom prst="ellipse">
                  <a:avLst/>
                </a:pr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65" name="Rectangle 27"/>
                <p:cNvSpPr>
                  <a:spLocks/>
                </p:cNvSpPr>
                <p:nvPr/>
              </p:nvSpPr>
              <p:spPr bwMode="auto">
                <a:xfrm>
                  <a:off x="16"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nvGrpSpPr>
              <p:cNvPr id="53261" name="Group 28"/>
              <p:cNvGrpSpPr>
                <a:grpSpLocks/>
              </p:cNvGrpSpPr>
              <p:nvPr/>
            </p:nvGrpSpPr>
            <p:grpSpPr bwMode="auto">
              <a:xfrm>
                <a:off x="1445" y="933"/>
                <a:ext cx="110" cy="344"/>
                <a:chOff x="0" y="0"/>
                <a:chExt cx="109" cy="344"/>
              </a:xfrm>
            </p:grpSpPr>
            <p:sp>
              <p:nvSpPr>
                <p:cNvPr id="53262" name="Oval 29"/>
                <p:cNvSpPr>
                  <a:spLocks/>
                </p:cNvSpPr>
                <p:nvPr/>
              </p:nvSpPr>
              <p:spPr bwMode="auto">
                <a:xfrm>
                  <a:off x="0" y="114"/>
                  <a:ext cx="109" cy="115"/>
                </a:xfrm>
                <a:prstGeom prst="ellipse">
                  <a:avLst/>
                </a:prstGeom>
                <a:solidFill>
                  <a:schemeClr val="accent1"/>
                </a:solidFill>
                <a:ln w="12700">
                  <a:solidFill>
                    <a:schemeClr val="tx1"/>
                  </a:solidFill>
                  <a:round/>
                  <a:headEnd/>
                  <a:tailEnd/>
                </a:ln>
              </p:spPr>
              <p:txBody>
                <a:bodyPr lIns="0" tIns="0" rIns="0" bIns="0">
                  <a:prstTxWarp prst="textNoShape">
                    <a:avLst/>
                  </a:prstTxWarp>
                </a:bodyPr>
                <a:lstStyle/>
                <a:p>
                  <a:endParaRPr lang="en-US"/>
                </a:p>
              </p:txBody>
            </p:sp>
            <p:sp>
              <p:nvSpPr>
                <p:cNvPr id="53263" name="Rectangle 30"/>
                <p:cNvSpPr>
                  <a:spLocks/>
                </p:cNvSpPr>
                <p:nvPr/>
              </p:nvSpPr>
              <p:spPr bwMode="auto">
                <a:xfrm>
                  <a:off x="16" y="0"/>
                  <a:ext cx="56" cy="344"/>
                </a:xfrm>
                <a:prstGeom prst="rect">
                  <a:avLst/>
                </a:prstGeom>
                <a:noFill/>
                <a:ln w="12700">
                  <a:noFill/>
                  <a:miter lim="800000"/>
                  <a:headEnd/>
                  <a:tailEnd/>
                </a:ln>
              </p:spPr>
              <p:txBody>
                <a:bodyPr wrap="none" lIns="0" tIns="0" rIns="0" bIns="0">
                  <a:prstTxWarp prst="textNoShape">
                    <a:avLst/>
                  </a:prstTxWarp>
                  <a:spAutoFit/>
                </a:bodyPr>
                <a:lstStyle/>
                <a:p>
                  <a:endParaRPr lang="en-US"/>
                </a:p>
              </p:txBody>
            </p:sp>
          </p:grpSp>
        </p:grpSp>
        <p:sp>
          <p:nvSpPr>
            <p:cNvPr id="53258" name="Rectangle 31"/>
            <p:cNvSpPr>
              <a:spLocks/>
            </p:cNvSpPr>
            <p:nvPr/>
          </p:nvSpPr>
          <p:spPr bwMode="auto">
            <a:xfrm>
              <a:off x="0" y="1504"/>
              <a:ext cx="2581" cy="304"/>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200">
                  <a:solidFill>
                    <a:schemeClr val="tx1"/>
                  </a:solidFill>
                  <a:latin typeface="Comic Sans MS" charset="0"/>
                  <a:ea typeface="Comic Sans MS" charset="0"/>
                  <a:cs typeface="Comic Sans MS" charset="0"/>
                  <a:sym typeface="Comic Sans MS" charset="0"/>
                </a:rPr>
                <a:t>Traveling salesperson problem</a:t>
              </a:r>
            </a:p>
          </p:txBody>
        </p:sp>
      </p:grpSp>
      <p:sp>
        <p:nvSpPr>
          <p:cNvPr id="53256" name="Rectangle 32"/>
          <p:cNvSpPr>
            <a:spLocks/>
          </p:cNvSpPr>
          <p:nvPr/>
        </p:nvSpPr>
        <p:spPr bwMode="auto">
          <a:xfrm>
            <a:off x="863600" y="1841500"/>
            <a:ext cx="11633200" cy="622300"/>
          </a:xfrm>
          <a:prstGeom prst="rect">
            <a:avLst/>
          </a:prstGeom>
          <a:noFill/>
          <a:ln w="12700">
            <a:noFill/>
            <a:miter lim="800000"/>
            <a:headEnd/>
            <a:tailEnd/>
          </a:ln>
        </p:spPr>
        <p:txBody>
          <a:bodyPr lIns="0" tIns="0" rIns="57799" bIns="0">
            <a:prstTxWarp prst="textNoShape">
              <a:avLst/>
            </a:prstTxWarp>
          </a:bodyPr>
          <a:lstStyle/>
          <a:p>
            <a:pPr marL="544513" indent="-487363" algn="ctr">
              <a:spcBef>
                <a:spcPts val="813"/>
              </a:spcBef>
            </a:pPr>
            <a:r>
              <a:rPr lang="en-US" b="1">
                <a:solidFill>
                  <a:srgbClr val="0066FF"/>
                </a:solidFill>
                <a:latin typeface="Tahoma" charset="0"/>
                <a:ea typeface="Tahoma" charset="0"/>
                <a:cs typeface="Tahoma" charset="0"/>
                <a:sym typeface="Tahoma" charset="0"/>
              </a:rPr>
              <a:t>How can we solve complex problems?</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p:spPr>
        <p:txBody>
          <a:bodyPr/>
          <a:lstStyle/>
          <a:p>
            <a:fld id="{A5CAAB3F-6EA5-A741-9190-BE4591280C97}" type="slidenum">
              <a:rPr lang="en-US" smtClean="0"/>
              <a:pPr/>
              <a:t>35</a:t>
            </a:fld>
            <a:endParaRPr lang="en-US" smtClean="0"/>
          </a:p>
        </p:txBody>
      </p:sp>
      <p:pic>
        <p:nvPicPr>
          <p:cNvPr id="5427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4276" name="Rectangle 2"/>
          <p:cNvSpPr>
            <a:spLocks noGrp="1" noChangeArrowheads="1"/>
          </p:cNvSpPr>
          <p:nvPr>
            <p:ph type="title"/>
          </p:nvPr>
        </p:nvSpPr>
        <p:spPr/>
        <p:txBody>
          <a:bodyPr rIns="166398"/>
          <a:lstStyle/>
          <a:p>
            <a:pPr marL="57150" indent="0" eaLnBrk="1" hangingPunct="1"/>
            <a:r>
              <a:rPr lang="en-US"/>
              <a:t>Course Overview (cont.)</a:t>
            </a:r>
          </a:p>
        </p:txBody>
      </p:sp>
      <p:sp>
        <p:nvSpPr>
          <p:cNvPr id="54277"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Practical applications of search.</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08-</a:t>
            </a:r>
            <a:r>
              <a:rPr lang="en-US" b="1" dirty="0">
                <a:solidFill>
                  <a:srgbClr val="FF0000"/>
                </a:solidFill>
              </a:rPr>
              <a:t>Game playing.</a:t>
            </a:r>
            <a:r>
              <a:rPr lang="en-US" dirty="0"/>
              <a:t> </a:t>
            </a:r>
            <a:r>
              <a:rPr lang="en-US" dirty="0">
                <a:solidFill>
                  <a:srgbClr val="996633"/>
                </a:solidFill>
              </a:rPr>
              <a:t>[AIMA Ch 5]</a:t>
            </a:r>
            <a:r>
              <a:rPr lang="en-US" dirty="0"/>
              <a:t> The </a:t>
            </a:r>
            <a:r>
              <a:rPr lang="en-US" dirty="0" err="1"/>
              <a:t>minimax</a:t>
            </a:r>
            <a:r>
              <a:rPr lang="en-US" dirty="0"/>
              <a:t> algorithm. Resource limitations. </a:t>
            </a:r>
            <a:r>
              <a:rPr lang="en-US" dirty="0" err="1"/>
              <a:t>Aplha</a:t>
            </a:r>
            <a:r>
              <a:rPr lang="en-US" dirty="0"/>
              <a:t>-beta pruning. Elements of</a:t>
            </a:r>
          </a:p>
          <a:p>
            <a:pPr marL="544513" indent="-487363" eaLnBrk="1" hangingPunct="1">
              <a:spcBef>
                <a:spcPct val="0"/>
              </a:spcBef>
              <a:buFont typeface="Tahoma" charset="0"/>
              <a:buNone/>
            </a:pPr>
            <a:r>
              <a:rPr lang="en-US" dirty="0"/>
              <a:t>	chance and non-</a:t>
            </a:r>
          </a:p>
          <a:p>
            <a:pPr marL="544513" indent="-487363" eaLnBrk="1" hangingPunct="1">
              <a:spcBef>
                <a:spcPct val="0"/>
              </a:spcBef>
              <a:buFont typeface="Tahoma" charset="0"/>
              <a:buNone/>
            </a:pPr>
            <a:r>
              <a:rPr lang="en-US" dirty="0"/>
              <a:t>	deterministic games.</a:t>
            </a:r>
          </a:p>
        </p:txBody>
      </p:sp>
      <p:pic>
        <p:nvPicPr>
          <p:cNvPr id="54278" name="Picture 4"/>
          <p:cNvPicPr>
            <a:picLocks noChangeArrowheads="1"/>
          </p:cNvPicPr>
          <p:nvPr/>
        </p:nvPicPr>
        <p:blipFill>
          <a:blip r:embed="rId3"/>
          <a:srcRect l="3906" r="4062" b="13333"/>
          <a:stretch>
            <a:fillRect/>
          </a:stretch>
        </p:blipFill>
        <p:spPr bwMode="auto">
          <a:xfrm>
            <a:off x="5308600" y="4318000"/>
            <a:ext cx="7480300" cy="5281613"/>
          </a:xfrm>
          <a:prstGeom prst="rect">
            <a:avLst/>
          </a:prstGeom>
          <a:noFill/>
          <a:ln w="12700">
            <a:noFill/>
            <a:miter lim="800000"/>
            <a:headEnd/>
            <a:tailEnd/>
          </a:ln>
        </p:spPr>
      </p:pic>
      <p:sp>
        <p:nvSpPr>
          <p:cNvPr id="54279" name="Rectangle 5"/>
          <p:cNvSpPr>
            <a:spLocks/>
          </p:cNvSpPr>
          <p:nvPr/>
        </p:nvSpPr>
        <p:spPr bwMode="auto">
          <a:xfrm>
            <a:off x="10083800" y="7696200"/>
            <a:ext cx="1738313" cy="5207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tic-tac-toe</a:t>
            </a:r>
          </a:p>
        </p:txBody>
      </p:sp>
      <p:sp>
        <p:nvSpPr>
          <p:cNvPr id="54280" name="Text Box 6"/>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D2F98F40-44C8-8B4D-8B6E-4CAE18BA1B82}" type="slidenum">
              <a:rPr lang="en-US" sz="1800">
                <a:solidFill>
                  <a:schemeClr val="tx1"/>
                </a:solidFill>
                <a:latin typeface="Arial" charset="0"/>
                <a:ea typeface="Arial" charset="0"/>
                <a:cs typeface="Arial" charset="0"/>
                <a:sym typeface="Arial" charset="0"/>
              </a:rPr>
              <a:pPr algn="ctr"/>
              <a:t>35</a:t>
            </a:fld>
            <a:endParaRPr lang="en-US" sz="1800">
              <a:solidFill>
                <a:schemeClr val="tx1"/>
              </a:solidFill>
              <a:latin typeface="Arial" charset="0"/>
              <a:ea typeface="Arial" charset="0"/>
              <a:cs typeface="Arial" charset="0"/>
              <a:sym typeface="Arial" charset="0"/>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p:spPr>
        <p:txBody>
          <a:bodyPr/>
          <a:lstStyle/>
          <a:p>
            <a:fld id="{A5CAAB3F-6EA5-A741-9190-BE4591280C97}" type="slidenum">
              <a:rPr lang="en-US" smtClean="0"/>
              <a:pPr/>
              <a:t>36</a:t>
            </a:fld>
            <a:endParaRPr lang="en-US" smtClean="0"/>
          </a:p>
        </p:txBody>
      </p:sp>
      <p:pic>
        <p:nvPicPr>
          <p:cNvPr id="5427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4276" name="Rectangle 2"/>
          <p:cNvSpPr>
            <a:spLocks noGrp="1" noChangeArrowheads="1"/>
          </p:cNvSpPr>
          <p:nvPr>
            <p:ph type="title"/>
          </p:nvPr>
        </p:nvSpPr>
        <p:spPr/>
        <p:txBody>
          <a:bodyPr rIns="166398"/>
          <a:lstStyle/>
          <a:p>
            <a:pPr marL="57150" indent="0" eaLnBrk="1" hangingPunct="1"/>
            <a:r>
              <a:rPr lang="en-US"/>
              <a:t>Course Overview (cont.)</a:t>
            </a:r>
          </a:p>
        </p:txBody>
      </p:sp>
      <p:sp>
        <p:nvSpPr>
          <p:cNvPr id="54277"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smtClean="0">
                <a:solidFill>
                  <a:srgbClr val="0066FF"/>
                </a:solidFill>
              </a:rPr>
              <a:t>Search under constraints</a:t>
            </a:r>
            <a:endParaRPr lang="en-US" sz="3400" b="1" dirty="0" smtClean="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smtClean="0">
                <a:solidFill>
                  <a:srgbClr val="FF0000"/>
                </a:solidFill>
              </a:rPr>
              <a:t>09-Constraint satisfaction.</a:t>
            </a:r>
            <a:r>
              <a:rPr lang="en-US" dirty="0" smtClean="0"/>
              <a:t> </a:t>
            </a:r>
            <a:r>
              <a:rPr lang="en-US" dirty="0">
                <a:solidFill>
                  <a:srgbClr val="996633"/>
                </a:solidFill>
              </a:rPr>
              <a:t>[AIMA Ch</a:t>
            </a:r>
            <a:r>
              <a:rPr lang="en-US" dirty="0" smtClean="0">
                <a:solidFill>
                  <a:srgbClr val="996633"/>
                </a:solidFill>
              </a:rPr>
              <a:t> 6]</a:t>
            </a:r>
            <a:r>
              <a:rPr lang="en-US" dirty="0" smtClean="0"/>
              <a:t> </a:t>
            </a:r>
            <a:r>
              <a:rPr lang="en-US" dirty="0" smtClean="0"/>
              <a:t>Node, arc, path, and </a:t>
            </a:r>
            <a:r>
              <a:rPr lang="en-US" dirty="0" err="1" smtClean="0"/>
              <a:t>k</a:t>
            </a:r>
            <a:r>
              <a:rPr lang="en-US" dirty="0" smtClean="0"/>
              <a:t>-consistency. Backtracking search. Local search using min-conflicts.</a:t>
            </a:r>
            <a:endParaRPr lang="en-US" dirty="0"/>
          </a:p>
        </p:txBody>
      </p:sp>
      <p:sp>
        <p:nvSpPr>
          <p:cNvPr id="54279" name="Rectangle 5"/>
          <p:cNvSpPr>
            <a:spLocks/>
          </p:cNvSpPr>
          <p:nvPr/>
        </p:nvSpPr>
        <p:spPr bwMode="auto">
          <a:xfrm>
            <a:off x="2006600" y="8991600"/>
            <a:ext cx="1868805" cy="369332"/>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dirty="0" smtClean="0">
                <a:solidFill>
                  <a:schemeClr val="tx1"/>
                </a:solidFill>
                <a:latin typeface="Comic Sans MS" charset="0"/>
                <a:ea typeface="Comic Sans MS" charset="0"/>
                <a:cs typeface="Comic Sans MS" charset="0"/>
                <a:sym typeface="Comic Sans MS" charset="0"/>
              </a:rPr>
              <a:t>Map coloring</a:t>
            </a:r>
            <a:endParaRPr lang="en-US" sz="2400" dirty="0">
              <a:solidFill>
                <a:schemeClr val="tx1"/>
              </a:solidFill>
              <a:latin typeface="Comic Sans MS" charset="0"/>
              <a:ea typeface="Comic Sans MS" charset="0"/>
              <a:cs typeface="Comic Sans MS" charset="0"/>
              <a:sym typeface="Comic Sans MS" charset="0"/>
            </a:endParaRPr>
          </a:p>
        </p:txBody>
      </p:sp>
      <p:sp>
        <p:nvSpPr>
          <p:cNvPr id="54280" name="Text Box 6"/>
          <p:cNvSpPr txBox="1">
            <a:spLocks noChangeArrowheads="1"/>
          </p:cNvSpPr>
          <p:nvPr/>
        </p:nvSpPr>
        <p:spPr bwMode="auto">
          <a:xfrm>
            <a:off x="12393613" y="9278938"/>
            <a:ext cx="368300" cy="355600"/>
          </a:xfrm>
          <a:prstGeom prst="rect">
            <a:avLst/>
          </a:prstGeom>
          <a:noFill/>
          <a:ln w="12700">
            <a:noFill/>
            <a:miter lim="800000"/>
            <a:headEnd/>
            <a:tailEnd/>
          </a:ln>
        </p:spPr>
        <p:txBody>
          <a:bodyPr wrap="none" anchor="b">
            <a:prstTxWarp prst="textNoShape">
              <a:avLst/>
            </a:prstTxWarp>
          </a:bodyPr>
          <a:lstStyle/>
          <a:p>
            <a:pPr algn="ctr"/>
            <a:fld id="{D2F98F40-44C8-8B4D-8B6E-4CAE18BA1B82}" type="slidenum">
              <a:rPr lang="en-US" sz="1800">
                <a:solidFill>
                  <a:schemeClr val="tx1"/>
                </a:solidFill>
                <a:latin typeface="Arial" charset="0"/>
                <a:ea typeface="Arial" charset="0"/>
                <a:cs typeface="Arial" charset="0"/>
                <a:sym typeface="Arial" charset="0"/>
              </a:rPr>
              <a:pPr algn="ctr"/>
              <a:t>36</a:t>
            </a:fld>
            <a:endParaRPr lang="en-US" sz="1800">
              <a:solidFill>
                <a:schemeClr val="tx1"/>
              </a:solidFill>
              <a:latin typeface="Arial" charset="0"/>
              <a:ea typeface="Arial" charset="0"/>
              <a:cs typeface="Arial" charset="0"/>
              <a:sym typeface="Arial" charset="0"/>
            </a:endParaRPr>
          </a:p>
        </p:txBody>
      </p:sp>
      <p:pic>
        <p:nvPicPr>
          <p:cNvPr id="9" name="Picture 8" descr="Screen shot 2014-01-13 at 11.03.39 AM.png"/>
          <p:cNvPicPr>
            <a:picLocks noChangeAspect="1"/>
          </p:cNvPicPr>
          <p:nvPr/>
        </p:nvPicPr>
        <p:blipFill>
          <a:blip r:embed="rId3"/>
          <a:stretch>
            <a:fillRect/>
          </a:stretch>
        </p:blipFill>
        <p:spPr>
          <a:xfrm>
            <a:off x="4513263" y="4075113"/>
            <a:ext cx="6629400" cy="5511800"/>
          </a:xfrm>
          <a:prstGeom prst="rect">
            <a:avLst/>
          </a:prstGeom>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p:spPr>
        <p:txBody>
          <a:bodyPr/>
          <a:lstStyle/>
          <a:p>
            <a:fld id="{BB86D91D-247A-FB4B-BAF5-37B0A6CD5B40}" type="slidenum">
              <a:rPr lang="en-US" smtClean="0"/>
              <a:pPr/>
              <a:t>37</a:t>
            </a:fld>
            <a:endParaRPr lang="en-US" smtClean="0"/>
          </a:p>
        </p:txBody>
      </p:sp>
      <p:pic>
        <p:nvPicPr>
          <p:cNvPr id="5529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5300" name="Rectangle 2"/>
          <p:cNvSpPr>
            <a:spLocks noGrp="1" noChangeArrowheads="1"/>
          </p:cNvSpPr>
          <p:nvPr>
            <p:ph type="title"/>
          </p:nvPr>
        </p:nvSpPr>
        <p:spPr/>
        <p:txBody>
          <a:bodyPr rIns="166398"/>
          <a:lstStyle/>
          <a:p>
            <a:pPr marL="57150" indent="0" eaLnBrk="1" hangingPunct="1"/>
            <a:r>
              <a:rPr lang="en-US"/>
              <a:t>Course Overview (cont.)</a:t>
            </a:r>
          </a:p>
        </p:txBody>
      </p:sp>
      <p:sp>
        <p:nvSpPr>
          <p:cNvPr id="55301" name="Rectangle 3"/>
          <p:cNvSpPr>
            <a:spLocks noGrp="1" noChangeArrowheads="1"/>
          </p:cNvSpPr>
          <p:nvPr>
            <p:ph type="body" idx="1"/>
          </p:nvPr>
        </p:nvSpPr>
        <p:spPr>
          <a:xfrm>
            <a:off x="647700" y="1841500"/>
            <a:ext cx="6070600" cy="7912100"/>
          </a:xfrm>
        </p:spPr>
        <p:txBody>
          <a:bodyPr rIns="166398"/>
          <a:lstStyle/>
          <a:p>
            <a:pPr marL="544513" indent="-487363" algn="ctr" eaLnBrk="1" hangingPunct="1">
              <a:buFont typeface="Tahoma" charset="0"/>
              <a:buNone/>
            </a:pPr>
            <a:endParaRPr lang="en-US" sz="3400" b="1" dirty="0">
              <a:solidFill>
                <a:srgbClr val="0066FF"/>
              </a:solidFill>
              <a:ea typeface="ヒラギノ角ゴ ProN W6" charset="-128"/>
              <a:cs typeface="ヒラギノ角ゴ ProN W6" charset="-128"/>
            </a:endParaRPr>
          </a:p>
          <a:p>
            <a:pPr marL="544513" indent="-487363" algn="ctr" eaLnBrk="1" hangingPunct="1">
              <a:buFont typeface="Tahoma" charset="0"/>
              <a:buNone/>
            </a:pPr>
            <a:endParaRPr lang="en-US" sz="3400" b="1" dirty="0">
              <a:solidFill>
                <a:srgbClr val="0066FF"/>
              </a:solidFill>
              <a:ea typeface="ヒラギノ角ゴ ProN W6" charset="-128"/>
              <a:cs typeface="ヒラギノ角ゴ ProN W6" charset="-128"/>
            </a:endParaRPr>
          </a:p>
          <a:p>
            <a:pPr marL="544513" indent="-487363" algn="ctr" eaLnBrk="1" hangingPunct="1">
              <a:buFont typeface="Tahoma" charset="0"/>
              <a:buNone/>
            </a:pPr>
            <a:endParaRPr lang="en-US" b="1" dirty="0">
              <a:solidFill>
                <a:srgbClr val="FF0000"/>
              </a:solidFill>
              <a:ea typeface="ヒラギノ角ゴ ProN W6" charset="-128"/>
              <a:cs typeface="ヒラギノ角ゴ ProN W6" charset="-128"/>
            </a:endParaRPr>
          </a:p>
          <a:p>
            <a:pPr marL="544513" indent="-487363" eaLnBrk="1" hangingPunct="1"/>
            <a:r>
              <a:rPr lang="en-US" b="1" dirty="0">
                <a:solidFill>
                  <a:srgbClr val="FF0000"/>
                </a:solidFill>
              </a:rPr>
              <a:t>10-Agents that reason logically 1.</a:t>
            </a:r>
            <a:r>
              <a:rPr lang="en-US" dirty="0"/>
              <a:t> </a:t>
            </a:r>
            <a:r>
              <a:rPr lang="en-US" dirty="0">
                <a:solidFill>
                  <a:srgbClr val="996633"/>
                </a:solidFill>
              </a:rPr>
              <a:t>[AIMA Ch</a:t>
            </a:r>
            <a:r>
              <a:rPr lang="en-US" dirty="0" smtClean="0">
                <a:solidFill>
                  <a:srgbClr val="996633"/>
                </a:solidFill>
              </a:rPr>
              <a:t> 7]</a:t>
            </a:r>
            <a:r>
              <a:rPr lang="en-US" dirty="0" smtClean="0"/>
              <a:t> </a:t>
            </a:r>
            <a:r>
              <a:rPr lang="en-US" dirty="0"/>
              <a:t>Knowledge-based agents. Logic and representation. Propositional (</a:t>
            </a:r>
            <a:r>
              <a:rPr lang="en-US" dirty="0" err="1"/>
              <a:t>boolean</a:t>
            </a:r>
            <a:r>
              <a:rPr lang="en-US" dirty="0"/>
              <a:t>) logic. </a:t>
            </a:r>
          </a:p>
          <a:p>
            <a:pPr marL="544513" indent="-487363" eaLnBrk="1" hangingPunct="1"/>
            <a:endParaRPr lang="en-US" dirty="0"/>
          </a:p>
          <a:p>
            <a:pPr marL="544513" indent="-487363" eaLnBrk="1" hangingPunct="1"/>
            <a:r>
              <a:rPr lang="en-US" b="1" dirty="0">
                <a:solidFill>
                  <a:srgbClr val="FF0000"/>
                </a:solidFill>
              </a:rPr>
              <a:t>11-Agents that reason logically 2.</a:t>
            </a:r>
            <a:r>
              <a:rPr lang="en-US" dirty="0"/>
              <a:t> </a:t>
            </a:r>
            <a:r>
              <a:rPr lang="en-US" dirty="0">
                <a:solidFill>
                  <a:srgbClr val="996633"/>
                </a:solidFill>
              </a:rPr>
              <a:t>[AIMA Ch</a:t>
            </a:r>
            <a:r>
              <a:rPr lang="en-US" dirty="0" smtClean="0">
                <a:solidFill>
                  <a:srgbClr val="996633"/>
                </a:solidFill>
              </a:rPr>
              <a:t> 7]</a:t>
            </a:r>
            <a:r>
              <a:rPr lang="en-US" dirty="0" smtClean="0"/>
              <a:t> </a:t>
            </a:r>
            <a:r>
              <a:rPr lang="en-US" dirty="0"/>
              <a:t>Inference in propositional logic. Syntax. Semantics. Examples. </a:t>
            </a:r>
          </a:p>
        </p:txBody>
      </p:sp>
      <p:pic>
        <p:nvPicPr>
          <p:cNvPr id="55302" name="Picture 4"/>
          <p:cNvPicPr>
            <a:picLocks noChangeArrowheads="1"/>
          </p:cNvPicPr>
          <p:nvPr/>
        </p:nvPicPr>
        <p:blipFill>
          <a:blip r:embed="rId3"/>
          <a:srcRect/>
          <a:stretch>
            <a:fillRect/>
          </a:stretch>
        </p:blipFill>
        <p:spPr bwMode="auto">
          <a:xfrm>
            <a:off x="7048500" y="2819400"/>
            <a:ext cx="5702300" cy="5610225"/>
          </a:xfrm>
          <a:prstGeom prst="rect">
            <a:avLst/>
          </a:prstGeom>
          <a:noFill/>
          <a:ln w="12700">
            <a:noFill/>
            <a:miter lim="800000"/>
            <a:headEnd/>
            <a:tailEnd/>
          </a:ln>
        </p:spPr>
      </p:pic>
      <p:sp>
        <p:nvSpPr>
          <p:cNvPr id="55303" name="Rectangle 5"/>
          <p:cNvSpPr>
            <a:spLocks/>
          </p:cNvSpPr>
          <p:nvPr/>
        </p:nvSpPr>
        <p:spPr bwMode="auto">
          <a:xfrm>
            <a:off x="863600" y="1841500"/>
            <a:ext cx="11633200" cy="622300"/>
          </a:xfrm>
          <a:prstGeom prst="rect">
            <a:avLst/>
          </a:prstGeom>
          <a:noFill/>
          <a:ln w="12700">
            <a:noFill/>
            <a:miter lim="800000"/>
            <a:headEnd/>
            <a:tailEnd/>
          </a:ln>
        </p:spPr>
        <p:txBody>
          <a:bodyPr lIns="0" tIns="0" rIns="57799" bIns="0">
            <a:prstTxWarp prst="textNoShape">
              <a:avLst/>
            </a:prstTxWarp>
          </a:bodyPr>
          <a:lstStyle/>
          <a:p>
            <a:pPr marL="544513" indent="-487363" algn="ctr">
              <a:spcBef>
                <a:spcPts val="813"/>
              </a:spcBef>
            </a:pPr>
            <a:r>
              <a:rPr lang="en-US" b="1">
                <a:solidFill>
                  <a:srgbClr val="0066FF"/>
                </a:solidFill>
                <a:latin typeface="Tahoma" charset="0"/>
                <a:ea typeface="Tahoma" charset="0"/>
                <a:cs typeface="Tahoma" charset="0"/>
                <a:sym typeface="Tahoma" charset="0"/>
              </a:rPr>
              <a:t>Towards intelligent agents</a:t>
            </a:r>
          </a:p>
        </p:txBody>
      </p:sp>
      <p:sp>
        <p:nvSpPr>
          <p:cNvPr id="55304" name="Rectangle 6"/>
          <p:cNvSpPr>
            <a:spLocks/>
          </p:cNvSpPr>
          <p:nvPr/>
        </p:nvSpPr>
        <p:spPr bwMode="auto">
          <a:xfrm>
            <a:off x="8991600" y="8559800"/>
            <a:ext cx="2114550" cy="5207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wumpus world</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p:spPr>
        <p:txBody>
          <a:bodyPr/>
          <a:lstStyle/>
          <a:p>
            <a:fld id="{28640A21-59A1-AE42-A05D-DF9DB72C1EFE}" type="slidenum">
              <a:rPr lang="en-US" smtClean="0"/>
              <a:pPr/>
              <a:t>38</a:t>
            </a:fld>
            <a:endParaRPr lang="en-US" smtClean="0"/>
          </a:p>
        </p:txBody>
      </p:sp>
      <p:pic>
        <p:nvPicPr>
          <p:cNvPr id="5632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pic>
        <p:nvPicPr>
          <p:cNvPr id="56324" name="Picture 2"/>
          <p:cNvPicPr>
            <a:picLocks noChangeArrowheads="1"/>
          </p:cNvPicPr>
          <p:nvPr/>
        </p:nvPicPr>
        <p:blipFill>
          <a:blip r:embed="rId3"/>
          <a:srcRect/>
          <a:stretch>
            <a:fillRect/>
          </a:stretch>
        </p:blipFill>
        <p:spPr bwMode="auto">
          <a:xfrm>
            <a:off x="7048500" y="4013200"/>
            <a:ext cx="5243513" cy="5573713"/>
          </a:xfrm>
          <a:prstGeom prst="rect">
            <a:avLst/>
          </a:prstGeom>
          <a:noFill/>
          <a:ln w="12700">
            <a:noFill/>
            <a:miter lim="800000"/>
            <a:headEnd/>
            <a:tailEnd/>
          </a:ln>
        </p:spPr>
      </p:pic>
      <p:sp>
        <p:nvSpPr>
          <p:cNvPr id="56325" name="Rectangle 3"/>
          <p:cNvSpPr>
            <a:spLocks noGrp="1" noChangeArrowheads="1"/>
          </p:cNvSpPr>
          <p:nvPr>
            <p:ph type="title"/>
          </p:nvPr>
        </p:nvSpPr>
        <p:spPr/>
        <p:txBody>
          <a:bodyPr rIns="166398"/>
          <a:lstStyle/>
          <a:p>
            <a:pPr marL="57150" indent="0" eaLnBrk="1" hangingPunct="1"/>
            <a:r>
              <a:rPr lang="en-US"/>
              <a:t>Course Overview (cont.)</a:t>
            </a:r>
          </a:p>
        </p:txBody>
      </p:sp>
      <p:sp>
        <p:nvSpPr>
          <p:cNvPr id="56326" name="Rectangle 4"/>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Building knowledge-based agents: 1</a:t>
            </a:r>
            <a:r>
              <a:rPr lang="en-US" sz="3400" b="1" baseline="31000" dirty="0">
                <a:solidFill>
                  <a:srgbClr val="0066FF"/>
                </a:solidFill>
              </a:rPr>
              <a:t>st</a:t>
            </a:r>
            <a:r>
              <a:rPr lang="en-US" sz="3400" b="1" dirty="0">
                <a:solidFill>
                  <a:srgbClr val="0066FF"/>
                </a:solidFill>
              </a:rPr>
              <a:t> Order Logic</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a:solidFill>
                  <a:srgbClr val="FF0000"/>
                </a:solidFill>
              </a:rPr>
              <a:t>12-First-order logic 1.</a:t>
            </a:r>
            <a:r>
              <a:rPr lang="en-US" dirty="0"/>
              <a:t> </a:t>
            </a:r>
            <a:r>
              <a:rPr lang="en-US" dirty="0">
                <a:solidFill>
                  <a:srgbClr val="996633"/>
                </a:solidFill>
              </a:rPr>
              <a:t>[AIMA Ch</a:t>
            </a:r>
            <a:r>
              <a:rPr lang="en-US" dirty="0" smtClean="0">
                <a:solidFill>
                  <a:srgbClr val="996633"/>
                </a:solidFill>
              </a:rPr>
              <a:t> 8]</a:t>
            </a:r>
            <a:r>
              <a:rPr lang="en-US" dirty="0" smtClean="0"/>
              <a:t> </a:t>
            </a:r>
            <a:r>
              <a:rPr lang="en-US" dirty="0"/>
              <a:t>Syntax. Semantics. Atomic sentences. Complex sentences. Quantifiers. Examples. FOL knowledge base. Situation calculus. </a:t>
            </a:r>
          </a:p>
          <a:p>
            <a:pPr marL="544513" indent="-487363" eaLnBrk="1" hangingPunct="1"/>
            <a:endParaRPr lang="en-US" dirty="0"/>
          </a:p>
          <a:p>
            <a:pPr marL="544513" indent="-487363" eaLnBrk="1" hangingPunct="1">
              <a:spcBef>
                <a:spcPct val="0"/>
              </a:spcBef>
            </a:pPr>
            <a:r>
              <a:rPr lang="en-US" b="1" dirty="0">
                <a:solidFill>
                  <a:srgbClr val="FF0000"/>
                </a:solidFill>
              </a:rPr>
              <a:t>13-First-order logic 2.</a:t>
            </a:r>
            <a:r>
              <a:rPr lang="en-US" dirty="0"/>
              <a:t> </a:t>
            </a:r>
          </a:p>
          <a:p>
            <a:pPr marL="544513" indent="-487363" eaLnBrk="1" hangingPunct="1">
              <a:spcBef>
                <a:spcPct val="0"/>
              </a:spcBef>
              <a:buFont typeface="Tahoma" charset="0"/>
              <a:buNone/>
            </a:pPr>
            <a:r>
              <a:rPr lang="en-US" dirty="0">
                <a:solidFill>
                  <a:srgbClr val="996633"/>
                </a:solidFill>
              </a:rPr>
              <a:t>	[AIMA Ch</a:t>
            </a:r>
            <a:r>
              <a:rPr lang="en-US" dirty="0" smtClean="0">
                <a:solidFill>
                  <a:srgbClr val="996633"/>
                </a:solidFill>
              </a:rPr>
              <a:t> 8]</a:t>
            </a:r>
            <a:r>
              <a:rPr lang="en-US" dirty="0" smtClean="0"/>
              <a:t> </a:t>
            </a:r>
            <a:r>
              <a:rPr lang="en-US" dirty="0"/>
              <a:t>Describing actions. </a:t>
            </a:r>
          </a:p>
          <a:p>
            <a:pPr marL="544513" indent="-487363" eaLnBrk="1" hangingPunct="1">
              <a:spcBef>
                <a:spcPct val="0"/>
              </a:spcBef>
              <a:buFont typeface="Tahoma" charset="0"/>
              <a:buNone/>
            </a:pPr>
            <a:r>
              <a:rPr lang="en-US" dirty="0"/>
              <a:t>	Planning. Action sequences.</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p:spPr>
        <p:txBody>
          <a:bodyPr/>
          <a:lstStyle/>
          <a:p>
            <a:fld id="{3B65032A-C26A-EF40-B909-64A1C94DA10D}" type="slidenum">
              <a:rPr lang="en-US" smtClean="0"/>
              <a:pPr/>
              <a:t>39</a:t>
            </a:fld>
            <a:endParaRPr lang="en-US" smtClean="0"/>
          </a:p>
        </p:txBody>
      </p:sp>
      <p:pic>
        <p:nvPicPr>
          <p:cNvPr id="5734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7348" name="Rectangle 2"/>
          <p:cNvSpPr>
            <a:spLocks noGrp="1" noChangeArrowheads="1"/>
          </p:cNvSpPr>
          <p:nvPr>
            <p:ph type="title"/>
          </p:nvPr>
        </p:nvSpPr>
        <p:spPr/>
        <p:txBody>
          <a:bodyPr rIns="166398"/>
          <a:lstStyle/>
          <a:p>
            <a:pPr marL="57150" indent="0" eaLnBrk="1" hangingPunct="1"/>
            <a:r>
              <a:rPr lang="en-US"/>
              <a:t>Course Overview (cont.)</a:t>
            </a:r>
          </a:p>
        </p:txBody>
      </p:sp>
      <p:sp>
        <p:nvSpPr>
          <p:cNvPr id="57349" name="Rectangle 3"/>
          <p:cNvSpPr>
            <a:spLocks noGrp="1" noChangeArrowheads="1"/>
          </p:cNvSpPr>
          <p:nvPr>
            <p:ph type="body" idx="1"/>
          </p:nvPr>
        </p:nvSpPr>
        <p:spPr>
          <a:xfrm>
            <a:off x="647700" y="1841500"/>
            <a:ext cx="11874500" cy="7912100"/>
          </a:xfrm>
        </p:spPr>
        <p:txBody>
          <a:bodyPr rIns="166398"/>
          <a:lstStyle/>
          <a:p>
            <a:pPr marL="544513" indent="-487363" algn="ctr" eaLnBrk="1" hangingPunct="1">
              <a:buFont typeface="Tahoma" charset="0"/>
              <a:buNone/>
            </a:pPr>
            <a:r>
              <a:rPr lang="en-US" sz="3400" b="1" dirty="0">
                <a:solidFill>
                  <a:srgbClr val="0066FF"/>
                </a:solidFill>
              </a:rPr>
              <a:t>Representing and Organizing Knowledge</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a:solidFill>
                  <a:srgbClr val="FF0000"/>
                </a:solidFill>
              </a:rPr>
              <a:t>14/15-Building a knowledge base.</a:t>
            </a:r>
            <a:r>
              <a:rPr lang="en-US" dirty="0"/>
              <a:t> </a:t>
            </a:r>
            <a:r>
              <a:rPr lang="en-US" dirty="0">
                <a:solidFill>
                  <a:srgbClr val="996633"/>
                </a:solidFill>
              </a:rPr>
              <a:t>[AIMA Ch</a:t>
            </a:r>
            <a:r>
              <a:rPr lang="en-US" dirty="0" smtClean="0">
                <a:solidFill>
                  <a:srgbClr val="996633"/>
                </a:solidFill>
              </a:rPr>
              <a:t> 12]</a:t>
            </a:r>
            <a:r>
              <a:rPr lang="en-US" dirty="0" smtClean="0"/>
              <a:t> </a:t>
            </a:r>
            <a:r>
              <a:rPr lang="en-US" dirty="0"/>
              <a:t>Knowledge bases. Vocabulary and rules. </a:t>
            </a:r>
            <a:r>
              <a:rPr lang="en-US" dirty="0" err="1"/>
              <a:t>Ontologies</a:t>
            </a:r>
            <a:r>
              <a:rPr lang="en-US" dirty="0"/>
              <a:t>. Organizing knowledge.</a:t>
            </a:r>
          </a:p>
        </p:txBody>
      </p:sp>
      <p:pic>
        <p:nvPicPr>
          <p:cNvPr id="57350" name="Picture 4"/>
          <p:cNvPicPr>
            <a:picLocks noChangeArrowheads="1"/>
          </p:cNvPicPr>
          <p:nvPr/>
        </p:nvPicPr>
        <p:blipFill>
          <a:blip r:embed="rId3"/>
          <a:srcRect/>
          <a:stretch>
            <a:fillRect/>
          </a:stretch>
        </p:blipFill>
        <p:spPr bwMode="auto">
          <a:xfrm>
            <a:off x="2819400" y="4114800"/>
            <a:ext cx="6172200" cy="5456238"/>
          </a:xfrm>
          <a:prstGeom prst="rect">
            <a:avLst/>
          </a:prstGeom>
          <a:noFill/>
          <a:ln w="12700">
            <a:noFill/>
            <a:miter lim="800000"/>
            <a:headEnd/>
            <a:tailEnd/>
          </a:ln>
        </p:spPr>
      </p:pic>
      <p:sp>
        <p:nvSpPr>
          <p:cNvPr id="57351" name="Rectangle 5"/>
          <p:cNvSpPr>
            <a:spLocks/>
          </p:cNvSpPr>
          <p:nvPr/>
        </p:nvSpPr>
        <p:spPr bwMode="auto">
          <a:xfrm>
            <a:off x="9105900" y="5422900"/>
            <a:ext cx="2211388" cy="13589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An ontology</a:t>
            </a:r>
          </a:p>
          <a:p>
            <a:pPr marL="57150"/>
            <a:r>
              <a:rPr lang="en-US" sz="2400">
                <a:solidFill>
                  <a:schemeClr val="tx1"/>
                </a:solidFill>
                <a:latin typeface="Comic Sans MS" charset="0"/>
                <a:ea typeface="Comic Sans MS" charset="0"/>
                <a:cs typeface="Comic Sans MS" charset="0"/>
                <a:sym typeface="Comic Sans MS" charset="0"/>
              </a:rPr>
              <a:t>for the sports</a:t>
            </a:r>
          </a:p>
          <a:p>
            <a:pPr marL="57150"/>
            <a:r>
              <a:rPr lang="en-US" sz="2400">
                <a:solidFill>
                  <a:schemeClr val="tx1"/>
                </a:solidFill>
                <a:latin typeface="Comic Sans MS" charset="0"/>
                <a:ea typeface="Comic Sans MS" charset="0"/>
                <a:cs typeface="Comic Sans MS" charset="0"/>
                <a:sym typeface="Comic Sans MS" charset="0"/>
              </a:rPr>
              <a:t>domain</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4725" y="433388"/>
            <a:ext cx="11055350" cy="1192212"/>
          </a:xfrm>
        </p:spPr>
        <p:txBody>
          <a:bodyPr/>
          <a:lstStyle/>
          <a:p>
            <a:pPr eaLnBrk="1" hangingPunct="1"/>
            <a:r>
              <a:rPr lang="en-US"/>
              <a:t>Academic Integrity</a:t>
            </a:r>
          </a:p>
        </p:txBody>
      </p:sp>
      <p:sp>
        <p:nvSpPr>
          <p:cNvPr id="18435" name="Rectangle 3"/>
          <p:cNvSpPr>
            <a:spLocks noGrp="1" noChangeArrowheads="1"/>
          </p:cNvSpPr>
          <p:nvPr>
            <p:ph type="body" idx="1"/>
          </p:nvPr>
        </p:nvSpPr>
        <p:spPr>
          <a:xfrm>
            <a:off x="974725" y="1951038"/>
            <a:ext cx="11704638" cy="7151687"/>
          </a:xfrm>
        </p:spPr>
        <p:txBody>
          <a:bodyPr/>
          <a:lstStyle/>
          <a:p>
            <a:pPr eaLnBrk="1" hangingPunct="1">
              <a:lnSpc>
                <a:spcPct val="90000"/>
              </a:lnSpc>
            </a:pPr>
            <a:r>
              <a:rPr lang="en-US" sz="3400"/>
              <a:t>Familiarize yourself with the USC Academic Integrity guidelines. </a:t>
            </a:r>
          </a:p>
          <a:p>
            <a:pPr eaLnBrk="1" hangingPunct="1">
              <a:lnSpc>
                <a:spcPct val="90000"/>
              </a:lnSpc>
            </a:pPr>
            <a:endParaRPr lang="en-US" sz="3400"/>
          </a:p>
          <a:p>
            <a:pPr eaLnBrk="1" hangingPunct="1">
              <a:lnSpc>
                <a:spcPct val="90000"/>
              </a:lnSpc>
            </a:pPr>
            <a:r>
              <a:rPr lang="en-US" sz="3400"/>
              <a:t>Violations of the Student Conduct Code will be filed with the Office of Student Judicial Affairs, and appropriate sanctions will be given.</a:t>
            </a:r>
          </a:p>
          <a:p>
            <a:pPr eaLnBrk="1" hangingPunct="1">
              <a:lnSpc>
                <a:spcPct val="90000"/>
              </a:lnSpc>
            </a:pPr>
            <a:endParaRPr lang="en-US" sz="3400"/>
          </a:p>
          <a:p>
            <a:pPr eaLnBrk="1" hangingPunct="1">
              <a:lnSpc>
                <a:spcPct val="90000"/>
              </a:lnSpc>
            </a:pPr>
            <a:r>
              <a:rPr lang="en-US" sz="3400"/>
              <a:t>Homework assignments are to be solved </a:t>
            </a:r>
            <a:r>
              <a:rPr lang="en-US" sz="3400" b="1"/>
              <a:t>individually.</a:t>
            </a:r>
          </a:p>
          <a:p>
            <a:pPr eaLnBrk="1" hangingPunct="1">
              <a:lnSpc>
                <a:spcPct val="90000"/>
              </a:lnSpc>
            </a:pPr>
            <a:endParaRPr lang="en-US" sz="3400" b="1"/>
          </a:p>
          <a:p>
            <a:pPr eaLnBrk="1" hangingPunct="1">
              <a:lnSpc>
                <a:spcPct val="90000"/>
              </a:lnSpc>
            </a:pPr>
            <a:r>
              <a:rPr lang="en-US" sz="3400"/>
              <a:t>You are welcome to discuss class material in review groups, but do not discuss how to solve the homeworks.</a:t>
            </a:r>
          </a:p>
          <a:p>
            <a:pPr eaLnBrk="1" hangingPunct="1">
              <a:lnSpc>
                <a:spcPct val="90000"/>
              </a:lnSpc>
            </a:pPr>
            <a:endParaRPr lang="en-US" sz="3400" b="1"/>
          </a:p>
          <a:p>
            <a:pPr eaLnBrk="1" hangingPunct="1">
              <a:lnSpc>
                <a:spcPct val="90000"/>
              </a:lnSpc>
            </a:pPr>
            <a:r>
              <a:rPr lang="en-US" sz="3400" b="1"/>
              <a:t>Exams are closed-book with no questions allowed.</a:t>
            </a:r>
          </a:p>
          <a:p>
            <a:pPr eaLnBrk="1" hangingPunct="1">
              <a:lnSpc>
                <a:spcPct val="90000"/>
              </a:lnSpc>
            </a:pPr>
            <a:endParaRPr lang="en-US" sz="340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p:spPr>
        <p:txBody>
          <a:bodyPr/>
          <a:lstStyle/>
          <a:p>
            <a:fld id="{201F6A22-683E-4446-9388-B3CC4528F56C}" type="slidenum">
              <a:rPr lang="en-US" smtClean="0"/>
              <a:pPr/>
              <a:t>40</a:t>
            </a:fld>
            <a:endParaRPr lang="en-US" smtClean="0"/>
          </a:p>
        </p:txBody>
      </p:sp>
      <p:pic>
        <p:nvPicPr>
          <p:cNvPr id="5837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58372" name="Rectangle 2"/>
          <p:cNvSpPr>
            <a:spLocks noGrp="1" noChangeArrowheads="1"/>
          </p:cNvSpPr>
          <p:nvPr>
            <p:ph type="title"/>
          </p:nvPr>
        </p:nvSpPr>
        <p:spPr/>
        <p:txBody>
          <a:bodyPr rIns="166398"/>
          <a:lstStyle/>
          <a:p>
            <a:pPr marL="57150" indent="0" eaLnBrk="1" hangingPunct="1"/>
            <a:r>
              <a:rPr lang="en-US"/>
              <a:t>Course Overview (cont.)</a:t>
            </a:r>
          </a:p>
        </p:txBody>
      </p:sp>
      <p:sp>
        <p:nvSpPr>
          <p:cNvPr id="58373"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a:solidFill>
                  <a:srgbClr val="0066FF"/>
                </a:solidFill>
              </a:rPr>
              <a:t>Reasoning Logically</a:t>
            </a:r>
            <a:endParaRPr lang="en-US" sz="3400" b="1">
              <a:solidFill>
                <a:srgbClr val="0066FF"/>
              </a:solidFill>
              <a:ea typeface="ヒラギノ角ゴ ProN W6" charset="-128"/>
              <a:cs typeface="ヒラギノ角ゴ ProN W6" charset="-128"/>
            </a:endParaRPr>
          </a:p>
          <a:p>
            <a:pPr marL="544513" indent="-487363" algn="ctr" eaLnBrk="1" hangingPunct="1">
              <a:buFont typeface="Tahoma" charset="0"/>
              <a:buNone/>
            </a:pPr>
            <a:endParaRPr lang="en-US" b="1">
              <a:solidFill>
                <a:srgbClr val="FF0000"/>
              </a:solidFill>
              <a:ea typeface="ヒラギノ角ゴ ProN W6" charset="-128"/>
              <a:cs typeface="ヒラギノ角ゴ ProN W6" charset="-128"/>
            </a:endParaRPr>
          </a:p>
          <a:p>
            <a:pPr marL="544513" indent="-487363" eaLnBrk="1" hangingPunct="1"/>
            <a:r>
              <a:rPr lang="en-US" b="1">
                <a:solidFill>
                  <a:srgbClr val="FF0000"/>
                </a:solidFill>
              </a:rPr>
              <a:t>16/17/18-Inference in first-order logic.</a:t>
            </a:r>
            <a:r>
              <a:rPr lang="en-US"/>
              <a:t> </a:t>
            </a:r>
            <a:r>
              <a:rPr lang="en-US">
                <a:solidFill>
                  <a:srgbClr val="996633"/>
                </a:solidFill>
              </a:rPr>
              <a:t>[AIMA Ch 9]</a:t>
            </a:r>
            <a:r>
              <a:rPr lang="en-US"/>
              <a:t> Proofs. Unification. Generalized modus ponens. Forward and backward chaining.</a:t>
            </a:r>
          </a:p>
        </p:txBody>
      </p:sp>
      <p:pic>
        <p:nvPicPr>
          <p:cNvPr id="58374" name="Picture 4"/>
          <p:cNvPicPr>
            <a:picLocks noChangeArrowheads="1"/>
          </p:cNvPicPr>
          <p:nvPr/>
        </p:nvPicPr>
        <p:blipFill>
          <a:blip r:embed="rId3"/>
          <a:srcRect/>
          <a:stretch>
            <a:fillRect/>
          </a:stretch>
        </p:blipFill>
        <p:spPr bwMode="auto">
          <a:xfrm>
            <a:off x="3898900" y="4762500"/>
            <a:ext cx="5040313" cy="4000500"/>
          </a:xfrm>
          <a:prstGeom prst="rect">
            <a:avLst/>
          </a:prstGeom>
          <a:noFill/>
          <a:ln w="12700">
            <a:noFill/>
            <a:miter lim="800000"/>
            <a:headEnd/>
            <a:tailEnd/>
          </a:ln>
        </p:spPr>
      </p:pic>
      <p:sp>
        <p:nvSpPr>
          <p:cNvPr id="58375" name="Rectangle 5"/>
          <p:cNvSpPr>
            <a:spLocks/>
          </p:cNvSpPr>
          <p:nvPr/>
        </p:nvSpPr>
        <p:spPr bwMode="auto">
          <a:xfrm>
            <a:off x="9513888" y="6126163"/>
            <a:ext cx="2751137" cy="9398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400">
                <a:solidFill>
                  <a:schemeClr val="tx1"/>
                </a:solidFill>
                <a:latin typeface="Comic Sans MS" charset="0"/>
                <a:ea typeface="Comic Sans MS" charset="0"/>
                <a:cs typeface="Comic Sans MS" charset="0"/>
                <a:sym typeface="Comic Sans MS" charset="0"/>
              </a:rPr>
              <a:t>Example of</a:t>
            </a:r>
          </a:p>
          <a:p>
            <a:pPr marL="57150"/>
            <a:r>
              <a:rPr lang="en-US" sz="2400">
                <a:solidFill>
                  <a:schemeClr val="tx1"/>
                </a:solidFill>
                <a:latin typeface="Comic Sans MS" charset="0"/>
                <a:ea typeface="Comic Sans MS" charset="0"/>
                <a:cs typeface="Comic Sans MS" charset="0"/>
                <a:sym typeface="Comic Sans MS" charset="0"/>
              </a:rPr>
              <a:t>backward chaining</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p:spPr>
        <p:txBody>
          <a:bodyPr/>
          <a:lstStyle/>
          <a:p>
            <a:fld id="{1C9310AC-F6C1-C441-ABAC-3DD25B5627B7}" type="slidenum">
              <a:rPr lang="en-US" smtClean="0"/>
              <a:pPr/>
              <a:t>41</a:t>
            </a:fld>
            <a:endParaRPr lang="en-US" smtClean="0"/>
          </a:p>
        </p:txBody>
      </p:sp>
      <p:pic>
        <p:nvPicPr>
          <p:cNvPr id="59395"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pic>
        <p:nvPicPr>
          <p:cNvPr id="59396" name="Picture 2"/>
          <p:cNvPicPr>
            <a:picLocks noChangeArrowheads="1"/>
          </p:cNvPicPr>
          <p:nvPr/>
        </p:nvPicPr>
        <p:blipFill>
          <a:blip r:embed="rId3"/>
          <a:srcRect/>
          <a:stretch>
            <a:fillRect/>
          </a:stretch>
        </p:blipFill>
        <p:spPr bwMode="auto">
          <a:xfrm>
            <a:off x="7396163" y="2705100"/>
            <a:ext cx="4957762" cy="7048500"/>
          </a:xfrm>
          <a:prstGeom prst="rect">
            <a:avLst/>
          </a:prstGeom>
          <a:noFill/>
          <a:ln w="12700">
            <a:noFill/>
            <a:miter lim="800000"/>
            <a:headEnd/>
            <a:tailEnd/>
          </a:ln>
        </p:spPr>
      </p:pic>
      <p:sp>
        <p:nvSpPr>
          <p:cNvPr id="59397" name="Rectangle 3"/>
          <p:cNvSpPr>
            <a:spLocks noGrp="1" noChangeArrowheads="1"/>
          </p:cNvSpPr>
          <p:nvPr>
            <p:ph type="title"/>
          </p:nvPr>
        </p:nvSpPr>
        <p:spPr/>
        <p:txBody>
          <a:bodyPr rIns="166398"/>
          <a:lstStyle/>
          <a:p>
            <a:pPr marL="57150" indent="0" eaLnBrk="1" hangingPunct="1"/>
            <a:r>
              <a:rPr lang="en-US"/>
              <a:t>Course Overview (cont.)</a:t>
            </a:r>
          </a:p>
        </p:txBody>
      </p:sp>
      <p:sp>
        <p:nvSpPr>
          <p:cNvPr id="59398" name="Rectangle 4"/>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Examples of Logical Reasoning Systems</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a:solidFill>
                  <a:srgbClr val="FF0000"/>
                </a:solidFill>
              </a:rPr>
              <a:t>19-Logical reasoning systems.</a:t>
            </a:r>
            <a:r>
              <a:rPr lang="en-US" dirty="0"/>
              <a:t> </a:t>
            </a:r>
          </a:p>
          <a:p>
            <a:pPr marL="544513" indent="-487363" eaLnBrk="1" hangingPunct="1">
              <a:buFont typeface="Tahoma" charset="0"/>
              <a:buNone/>
            </a:pPr>
            <a:r>
              <a:rPr lang="en-US" dirty="0">
                <a:solidFill>
                  <a:srgbClr val="996633"/>
                </a:solidFill>
              </a:rPr>
              <a:t>	[AIMA Ch</a:t>
            </a:r>
            <a:r>
              <a:rPr lang="en-US" dirty="0" smtClean="0">
                <a:solidFill>
                  <a:srgbClr val="996633"/>
                </a:solidFill>
              </a:rPr>
              <a:t> 9]</a:t>
            </a:r>
            <a:r>
              <a:rPr lang="en-US" dirty="0" smtClean="0"/>
              <a:t> </a:t>
            </a:r>
            <a:r>
              <a:rPr lang="en-US" dirty="0"/>
              <a:t>Indexing, retrieval </a:t>
            </a:r>
          </a:p>
          <a:p>
            <a:pPr marL="544513" indent="-487363" eaLnBrk="1" hangingPunct="1">
              <a:buFont typeface="Tahoma" charset="0"/>
              <a:buNone/>
            </a:pPr>
            <a:r>
              <a:rPr lang="en-US" dirty="0"/>
              <a:t>	and unification. The Prolog language. </a:t>
            </a:r>
          </a:p>
          <a:p>
            <a:pPr marL="544513" indent="-487363" eaLnBrk="1" hangingPunct="1">
              <a:buFont typeface="Tahoma" charset="0"/>
              <a:buNone/>
            </a:pPr>
            <a:r>
              <a:rPr lang="en-US" dirty="0"/>
              <a:t>	Theorem </a:t>
            </a:r>
            <a:r>
              <a:rPr lang="en-US" dirty="0" err="1"/>
              <a:t>provers</a:t>
            </a:r>
            <a:r>
              <a:rPr lang="en-US" dirty="0"/>
              <a:t>. Frame systems </a:t>
            </a:r>
          </a:p>
          <a:p>
            <a:pPr marL="544513" indent="-487363" eaLnBrk="1" hangingPunct="1">
              <a:buFont typeface="Tahoma" charset="0"/>
              <a:buNone/>
            </a:pPr>
            <a:r>
              <a:rPr lang="en-US" dirty="0"/>
              <a:t>	and semantic networks. </a:t>
            </a:r>
          </a:p>
        </p:txBody>
      </p:sp>
      <p:sp>
        <p:nvSpPr>
          <p:cNvPr id="59399" name="Rectangle 5"/>
          <p:cNvSpPr>
            <a:spLocks/>
          </p:cNvSpPr>
          <p:nvPr/>
        </p:nvSpPr>
        <p:spPr bwMode="auto">
          <a:xfrm>
            <a:off x="4660900" y="7696200"/>
            <a:ext cx="2516188" cy="16256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200">
                <a:solidFill>
                  <a:schemeClr val="tx1"/>
                </a:solidFill>
                <a:latin typeface="Comic Sans MS" charset="0"/>
                <a:ea typeface="Comic Sans MS" charset="0"/>
                <a:cs typeface="Comic Sans MS" charset="0"/>
                <a:sym typeface="Comic Sans MS" charset="0"/>
              </a:rPr>
              <a:t>Semantic network</a:t>
            </a:r>
          </a:p>
          <a:p>
            <a:pPr marL="57150"/>
            <a:r>
              <a:rPr lang="en-US" sz="2200">
                <a:solidFill>
                  <a:schemeClr val="tx1"/>
                </a:solidFill>
                <a:latin typeface="Comic Sans MS" charset="0"/>
                <a:ea typeface="Comic Sans MS" charset="0"/>
                <a:cs typeface="Comic Sans MS" charset="0"/>
                <a:sym typeface="Comic Sans MS" charset="0"/>
              </a:rPr>
              <a:t>used in an insight</a:t>
            </a:r>
          </a:p>
          <a:p>
            <a:pPr marL="57150"/>
            <a:r>
              <a:rPr lang="en-US" sz="2200">
                <a:solidFill>
                  <a:schemeClr val="tx1"/>
                </a:solidFill>
                <a:latin typeface="Comic Sans MS" charset="0"/>
                <a:ea typeface="Comic Sans MS" charset="0"/>
                <a:cs typeface="Comic Sans MS" charset="0"/>
                <a:sym typeface="Comic Sans MS" charset="0"/>
              </a:rPr>
              <a:t>generator (Duke</a:t>
            </a:r>
          </a:p>
          <a:p>
            <a:pPr marL="57150"/>
            <a:r>
              <a:rPr lang="en-US" sz="2200">
                <a:solidFill>
                  <a:schemeClr val="tx1"/>
                </a:solidFill>
                <a:latin typeface="Comic Sans MS" charset="0"/>
                <a:ea typeface="Comic Sans MS" charset="0"/>
                <a:cs typeface="Comic Sans MS" charset="0"/>
                <a:sym typeface="Comic Sans MS" charset="0"/>
              </a:rPr>
              <a:t>university)</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p:spPr>
        <p:txBody>
          <a:bodyPr/>
          <a:lstStyle/>
          <a:p>
            <a:fld id="{0BF64E97-4AB9-EB46-BE22-E717AA792603}" type="slidenum">
              <a:rPr lang="en-US" smtClean="0"/>
              <a:pPr/>
              <a:t>42</a:t>
            </a:fld>
            <a:endParaRPr lang="en-US" smtClean="0"/>
          </a:p>
        </p:txBody>
      </p:sp>
      <p:pic>
        <p:nvPicPr>
          <p:cNvPr id="6041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0420" name="Rectangle 2"/>
          <p:cNvSpPr>
            <a:spLocks noGrp="1" noChangeArrowheads="1"/>
          </p:cNvSpPr>
          <p:nvPr>
            <p:ph type="title"/>
          </p:nvPr>
        </p:nvSpPr>
        <p:spPr/>
        <p:txBody>
          <a:bodyPr rIns="166398"/>
          <a:lstStyle/>
          <a:p>
            <a:pPr marL="57150" indent="0" eaLnBrk="1" hangingPunct="1"/>
            <a:r>
              <a:rPr lang="en-US"/>
              <a:t>Course Overview (cont.)</a:t>
            </a:r>
          </a:p>
        </p:txBody>
      </p:sp>
      <p:sp>
        <p:nvSpPr>
          <p:cNvPr id="60421" name="Rectangle 3"/>
          <p:cNvSpPr>
            <a:spLocks noGrp="1" noChangeArrowheads="1"/>
          </p:cNvSpPr>
          <p:nvPr>
            <p:ph type="body" idx="1"/>
          </p:nvPr>
        </p:nvSpPr>
        <p:spPr/>
        <p:txBody>
          <a:bodyPr rIns="166398"/>
          <a:lstStyle/>
          <a:p>
            <a:pPr marL="544513" indent="-487363" algn="ctr" eaLnBrk="1" hangingPunct="1">
              <a:buFont typeface="Tahoma" charset="0"/>
              <a:buNone/>
            </a:pPr>
            <a:r>
              <a:rPr lang="en-US" sz="3400" b="1" dirty="0">
                <a:solidFill>
                  <a:srgbClr val="0066FF"/>
                </a:solidFill>
              </a:rPr>
              <a:t>Systems that can Plan Future Behavior</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b="1" dirty="0">
                <a:solidFill>
                  <a:srgbClr val="FF0000"/>
                </a:solidFill>
              </a:rPr>
              <a:t>20-Planning.</a:t>
            </a:r>
            <a:r>
              <a:rPr lang="en-US" dirty="0"/>
              <a:t> </a:t>
            </a:r>
            <a:r>
              <a:rPr lang="en-US" dirty="0">
                <a:solidFill>
                  <a:srgbClr val="996633"/>
                </a:solidFill>
              </a:rPr>
              <a:t>[AIMA Ch </a:t>
            </a:r>
            <a:r>
              <a:rPr lang="en-US" dirty="0" smtClean="0">
                <a:solidFill>
                  <a:srgbClr val="996633"/>
                </a:solidFill>
              </a:rPr>
              <a:t>10]</a:t>
            </a:r>
            <a:r>
              <a:rPr lang="en-US" dirty="0" smtClean="0"/>
              <a:t> </a:t>
            </a:r>
            <a:r>
              <a:rPr lang="en-US" dirty="0"/>
              <a:t>Definition and goals. Basic representations for planning. Situation space and plan space. Examples. </a:t>
            </a:r>
          </a:p>
        </p:txBody>
      </p:sp>
      <p:pic>
        <p:nvPicPr>
          <p:cNvPr id="60422" name="Picture 4"/>
          <p:cNvPicPr>
            <a:picLocks noChangeArrowheads="1"/>
          </p:cNvPicPr>
          <p:nvPr/>
        </p:nvPicPr>
        <p:blipFill>
          <a:blip r:embed="rId3"/>
          <a:srcRect/>
          <a:stretch>
            <a:fillRect/>
          </a:stretch>
        </p:blipFill>
        <p:spPr bwMode="auto">
          <a:xfrm>
            <a:off x="3365500" y="4210050"/>
            <a:ext cx="8775700" cy="5543550"/>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p:spPr>
        <p:txBody>
          <a:bodyPr/>
          <a:lstStyle/>
          <a:p>
            <a:fld id="{D895F3C3-EC7F-4E4A-BC95-29D92AE64443}" type="slidenum">
              <a:rPr lang="en-US" smtClean="0"/>
              <a:pPr/>
              <a:t>43</a:t>
            </a:fld>
            <a:endParaRPr lang="en-US" smtClean="0"/>
          </a:p>
        </p:txBody>
      </p:sp>
      <p:pic>
        <p:nvPicPr>
          <p:cNvPr id="6246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2468" name="Rectangle 2"/>
          <p:cNvSpPr>
            <a:spLocks noGrp="1" noChangeArrowheads="1"/>
          </p:cNvSpPr>
          <p:nvPr>
            <p:ph type="title"/>
          </p:nvPr>
        </p:nvSpPr>
        <p:spPr/>
        <p:txBody>
          <a:bodyPr rIns="166398"/>
          <a:lstStyle/>
          <a:p>
            <a:pPr marL="57150" indent="0" eaLnBrk="1" hangingPunct="1"/>
            <a:r>
              <a:rPr lang="en-US"/>
              <a:t>Course Overview (cont.)</a:t>
            </a:r>
          </a:p>
        </p:txBody>
      </p:sp>
      <p:grpSp>
        <p:nvGrpSpPr>
          <p:cNvPr id="62469" name="Group 3"/>
          <p:cNvGrpSpPr>
            <a:grpSpLocks/>
          </p:cNvGrpSpPr>
          <p:nvPr/>
        </p:nvGrpSpPr>
        <p:grpSpPr bwMode="auto">
          <a:xfrm>
            <a:off x="5969000" y="5337175"/>
            <a:ext cx="6353175" cy="3981450"/>
            <a:chOff x="0" y="0"/>
            <a:chExt cx="4002" cy="2508"/>
          </a:xfrm>
        </p:grpSpPr>
        <p:grpSp>
          <p:nvGrpSpPr>
            <p:cNvPr id="62470" name="Group 4"/>
            <p:cNvGrpSpPr>
              <a:grpSpLocks/>
            </p:cNvGrpSpPr>
            <p:nvPr/>
          </p:nvGrpSpPr>
          <p:grpSpPr bwMode="auto">
            <a:xfrm>
              <a:off x="119" y="311"/>
              <a:ext cx="3010" cy="793"/>
              <a:chOff x="0" y="0"/>
              <a:chExt cx="3010" cy="792"/>
            </a:xfrm>
          </p:grpSpPr>
          <p:sp>
            <p:nvSpPr>
              <p:cNvPr id="62493" name="Line 5"/>
              <p:cNvSpPr>
                <a:spLocks noChangeShapeType="1"/>
              </p:cNvSpPr>
              <p:nvPr/>
            </p:nvSpPr>
            <p:spPr bwMode="auto">
              <a:xfrm>
                <a:off x="0" y="791"/>
                <a:ext cx="3010" cy="1"/>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sp>
            <p:nvSpPr>
              <p:cNvPr id="62494" name="Line 6"/>
              <p:cNvSpPr>
                <a:spLocks noChangeShapeType="1"/>
              </p:cNvSpPr>
              <p:nvPr/>
            </p:nvSpPr>
            <p:spPr bwMode="auto">
              <a:xfrm rot="10800000" flipH="1">
                <a:off x="1441" y="0"/>
                <a:ext cx="1" cy="791"/>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grpSp>
        <p:grpSp>
          <p:nvGrpSpPr>
            <p:cNvPr id="62471" name="Group 7"/>
            <p:cNvGrpSpPr>
              <a:grpSpLocks/>
            </p:cNvGrpSpPr>
            <p:nvPr/>
          </p:nvGrpSpPr>
          <p:grpSpPr bwMode="auto">
            <a:xfrm>
              <a:off x="119" y="1630"/>
              <a:ext cx="3010" cy="791"/>
              <a:chOff x="0" y="0"/>
              <a:chExt cx="3010" cy="791"/>
            </a:xfrm>
          </p:grpSpPr>
          <p:sp>
            <p:nvSpPr>
              <p:cNvPr id="62491" name="Line 8"/>
              <p:cNvSpPr>
                <a:spLocks noChangeShapeType="1"/>
              </p:cNvSpPr>
              <p:nvPr/>
            </p:nvSpPr>
            <p:spPr bwMode="auto">
              <a:xfrm>
                <a:off x="0" y="790"/>
                <a:ext cx="3010" cy="1"/>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sp>
            <p:nvSpPr>
              <p:cNvPr id="62492" name="Line 9"/>
              <p:cNvSpPr>
                <a:spLocks noChangeShapeType="1"/>
              </p:cNvSpPr>
              <p:nvPr/>
            </p:nvSpPr>
            <p:spPr bwMode="auto">
              <a:xfrm rot="10800000" flipH="1">
                <a:off x="1441" y="0"/>
                <a:ext cx="1" cy="790"/>
              </a:xfrm>
              <a:prstGeom prst="line">
                <a:avLst/>
              </a:prstGeom>
              <a:noFill/>
              <a:ln w="12700">
                <a:solidFill>
                  <a:schemeClr val="tx1"/>
                </a:solidFill>
                <a:round/>
                <a:headEnd/>
                <a:tailEnd type="triangle" w="med" len="med"/>
              </a:ln>
            </p:spPr>
            <p:txBody>
              <a:bodyPr lIns="0" tIns="0" rIns="0" bIns="0">
                <a:prstTxWarp prst="textNoShape">
                  <a:avLst/>
                </a:prstTxWarp>
              </a:bodyPr>
              <a:lstStyle/>
              <a:p>
                <a:endParaRPr lang="en-US"/>
              </a:p>
            </p:txBody>
          </p:sp>
        </p:grpSp>
        <p:sp>
          <p:nvSpPr>
            <p:cNvPr id="62472" name="Line 10"/>
            <p:cNvSpPr>
              <a:spLocks noChangeShapeType="1"/>
            </p:cNvSpPr>
            <p:nvPr/>
          </p:nvSpPr>
          <p:spPr bwMode="auto">
            <a:xfrm rot="10800000" flipH="1">
              <a:off x="331" y="443"/>
              <a:ext cx="424" cy="659"/>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3" name="Line 11"/>
            <p:cNvSpPr>
              <a:spLocks noChangeShapeType="1"/>
            </p:cNvSpPr>
            <p:nvPr/>
          </p:nvSpPr>
          <p:spPr bwMode="auto">
            <a:xfrm>
              <a:off x="755" y="443"/>
              <a:ext cx="340" cy="482"/>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4" name="Line 12"/>
            <p:cNvSpPr>
              <a:spLocks noChangeShapeType="1"/>
            </p:cNvSpPr>
            <p:nvPr/>
          </p:nvSpPr>
          <p:spPr bwMode="auto">
            <a:xfrm>
              <a:off x="1095" y="925"/>
              <a:ext cx="1" cy="17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5" name="Line 13"/>
            <p:cNvSpPr>
              <a:spLocks noChangeShapeType="1"/>
            </p:cNvSpPr>
            <p:nvPr/>
          </p:nvSpPr>
          <p:spPr bwMode="auto">
            <a:xfrm rot="10800000" flipH="1">
              <a:off x="1730" y="925"/>
              <a:ext cx="2" cy="17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6" name="Line 14"/>
            <p:cNvSpPr>
              <a:spLocks noChangeShapeType="1"/>
            </p:cNvSpPr>
            <p:nvPr/>
          </p:nvSpPr>
          <p:spPr bwMode="auto">
            <a:xfrm rot="10800000" flipH="1">
              <a:off x="1730" y="179"/>
              <a:ext cx="508" cy="746"/>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7" name="Line 15"/>
            <p:cNvSpPr>
              <a:spLocks noChangeShapeType="1"/>
            </p:cNvSpPr>
            <p:nvPr/>
          </p:nvSpPr>
          <p:spPr bwMode="auto">
            <a:xfrm>
              <a:off x="2238" y="179"/>
              <a:ext cx="551" cy="923"/>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78" name="Line 16"/>
            <p:cNvSpPr>
              <a:spLocks noChangeShapeType="1"/>
            </p:cNvSpPr>
            <p:nvPr/>
          </p:nvSpPr>
          <p:spPr bwMode="auto">
            <a:xfrm rot="10800000" flipH="1">
              <a:off x="1645" y="179"/>
              <a:ext cx="1" cy="1010"/>
            </a:xfrm>
            <a:prstGeom prst="line">
              <a:avLst/>
            </a:prstGeom>
            <a:noFill/>
            <a:ln w="63500">
              <a:solidFill>
                <a:schemeClr val="tx1"/>
              </a:solidFill>
              <a:round/>
              <a:headEnd/>
              <a:tailEnd/>
            </a:ln>
          </p:spPr>
          <p:txBody>
            <a:bodyPr lIns="0" tIns="0" rIns="0" bIns="0">
              <a:prstTxWarp prst="textNoShape">
                <a:avLst/>
              </a:prstTxWarp>
            </a:bodyPr>
            <a:lstStyle/>
            <a:p>
              <a:endParaRPr lang="en-US"/>
            </a:p>
          </p:txBody>
        </p:sp>
        <p:sp>
          <p:nvSpPr>
            <p:cNvPr id="62479" name="Line 17"/>
            <p:cNvSpPr>
              <a:spLocks noChangeShapeType="1"/>
            </p:cNvSpPr>
            <p:nvPr/>
          </p:nvSpPr>
          <p:spPr bwMode="auto">
            <a:xfrm rot="10800000" flipH="1">
              <a:off x="2154" y="179"/>
              <a:ext cx="1" cy="1010"/>
            </a:xfrm>
            <a:prstGeom prst="line">
              <a:avLst/>
            </a:prstGeom>
            <a:noFill/>
            <a:ln w="63500">
              <a:solidFill>
                <a:schemeClr val="tx1"/>
              </a:solidFill>
              <a:round/>
              <a:headEnd/>
              <a:tailEnd/>
            </a:ln>
          </p:spPr>
          <p:txBody>
            <a:bodyPr lIns="0" tIns="0" rIns="0" bIns="0">
              <a:prstTxWarp prst="textNoShape">
                <a:avLst/>
              </a:prstTxWarp>
            </a:bodyPr>
            <a:lstStyle/>
            <a:p>
              <a:endParaRPr lang="en-US"/>
            </a:p>
          </p:txBody>
        </p:sp>
        <p:sp>
          <p:nvSpPr>
            <p:cNvPr id="62480" name="Line 18"/>
            <p:cNvSpPr>
              <a:spLocks noChangeShapeType="1"/>
            </p:cNvSpPr>
            <p:nvPr/>
          </p:nvSpPr>
          <p:spPr bwMode="auto">
            <a:xfrm rot="10800000" flipH="1">
              <a:off x="246" y="1453"/>
              <a:ext cx="213" cy="96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1" name="Line 19"/>
            <p:cNvSpPr>
              <a:spLocks noChangeShapeType="1"/>
            </p:cNvSpPr>
            <p:nvPr/>
          </p:nvSpPr>
          <p:spPr bwMode="auto">
            <a:xfrm>
              <a:off x="459" y="1453"/>
              <a:ext cx="84" cy="748"/>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2" name="Line 20"/>
            <p:cNvSpPr>
              <a:spLocks noChangeShapeType="1"/>
            </p:cNvSpPr>
            <p:nvPr/>
          </p:nvSpPr>
          <p:spPr bwMode="auto">
            <a:xfrm>
              <a:off x="543" y="2201"/>
              <a:ext cx="2" cy="219"/>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3" name="Line 21"/>
            <p:cNvSpPr>
              <a:spLocks noChangeShapeType="1"/>
            </p:cNvSpPr>
            <p:nvPr/>
          </p:nvSpPr>
          <p:spPr bwMode="auto">
            <a:xfrm rot="10800000" flipH="1">
              <a:off x="882" y="2113"/>
              <a:ext cx="1" cy="30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4" name="Line 22"/>
            <p:cNvSpPr>
              <a:spLocks noChangeShapeType="1"/>
            </p:cNvSpPr>
            <p:nvPr/>
          </p:nvSpPr>
          <p:spPr bwMode="auto">
            <a:xfrm>
              <a:off x="882" y="2113"/>
              <a:ext cx="1992" cy="1"/>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5" name="Line 23"/>
            <p:cNvSpPr>
              <a:spLocks noChangeShapeType="1"/>
            </p:cNvSpPr>
            <p:nvPr/>
          </p:nvSpPr>
          <p:spPr bwMode="auto">
            <a:xfrm>
              <a:off x="2874" y="2113"/>
              <a:ext cx="1" cy="307"/>
            </a:xfrm>
            <a:prstGeom prst="line">
              <a:avLst/>
            </a:prstGeom>
            <a:noFill/>
            <a:ln w="12700">
              <a:solidFill>
                <a:schemeClr val="tx1"/>
              </a:solidFill>
              <a:round/>
              <a:headEnd/>
              <a:tailEnd/>
            </a:ln>
          </p:spPr>
          <p:txBody>
            <a:bodyPr lIns="0" tIns="0" rIns="0" bIns="0">
              <a:prstTxWarp prst="textNoShape">
                <a:avLst/>
              </a:prstTxWarp>
            </a:bodyPr>
            <a:lstStyle/>
            <a:p>
              <a:endParaRPr lang="en-US"/>
            </a:p>
          </p:txBody>
        </p:sp>
        <p:sp>
          <p:nvSpPr>
            <p:cNvPr id="62486" name="Line 24"/>
            <p:cNvSpPr>
              <a:spLocks noChangeShapeType="1"/>
            </p:cNvSpPr>
            <p:nvPr/>
          </p:nvSpPr>
          <p:spPr bwMode="auto">
            <a:xfrm rot="10800000" flipH="1">
              <a:off x="1900" y="1892"/>
              <a:ext cx="1" cy="616"/>
            </a:xfrm>
            <a:prstGeom prst="line">
              <a:avLst/>
            </a:prstGeom>
            <a:noFill/>
            <a:ln w="63500">
              <a:solidFill>
                <a:schemeClr val="tx1"/>
              </a:solidFill>
              <a:round/>
              <a:headEnd/>
              <a:tailEnd/>
            </a:ln>
          </p:spPr>
          <p:txBody>
            <a:bodyPr lIns="0" tIns="0" rIns="0" bIns="0">
              <a:prstTxWarp prst="textNoShape">
                <a:avLst/>
              </a:prstTxWarp>
            </a:bodyPr>
            <a:lstStyle/>
            <a:p>
              <a:endParaRPr lang="en-US"/>
            </a:p>
          </p:txBody>
        </p:sp>
        <p:sp>
          <p:nvSpPr>
            <p:cNvPr id="62487" name="Rectangle 25"/>
            <p:cNvSpPr>
              <a:spLocks/>
            </p:cNvSpPr>
            <p:nvPr/>
          </p:nvSpPr>
          <p:spPr bwMode="auto">
            <a:xfrm>
              <a:off x="1976" y="1373"/>
              <a:ext cx="2026" cy="312"/>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800">
                  <a:solidFill>
                    <a:schemeClr val="tx1"/>
                  </a:solidFill>
                  <a:ea typeface="Times New Roman" charset="0"/>
                  <a:cs typeface="Times New Roman" charset="0"/>
                </a:rPr>
                <a:t>Center of largest area</a:t>
              </a:r>
            </a:p>
          </p:txBody>
        </p:sp>
        <p:sp>
          <p:nvSpPr>
            <p:cNvPr id="62488" name="Rectangle 26"/>
            <p:cNvSpPr>
              <a:spLocks/>
            </p:cNvSpPr>
            <p:nvPr/>
          </p:nvSpPr>
          <p:spPr bwMode="auto">
            <a:xfrm>
              <a:off x="0" y="0"/>
              <a:ext cx="1638" cy="312"/>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2800">
                  <a:solidFill>
                    <a:schemeClr val="tx1"/>
                  </a:solidFill>
                  <a:ea typeface="Times New Roman" charset="0"/>
                  <a:cs typeface="Times New Roman" charset="0"/>
                </a:rPr>
                <a:t>Center of gravity</a:t>
              </a:r>
            </a:p>
          </p:txBody>
        </p:sp>
        <p:sp>
          <p:nvSpPr>
            <p:cNvPr id="62489" name="Line 27"/>
            <p:cNvSpPr>
              <a:spLocks noChangeShapeType="1"/>
            </p:cNvSpPr>
            <p:nvPr/>
          </p:nvSpPr>
          <p:spPr bwMode="auto">
            <a:xfrm flipH="1">
              <a:off x="1900" y="1673"/>
              <a:ext cx="296" cy="264"/>
            </a:xfrm>
            <a:prstGeom prst="line">
              <a:avLst/>
            </a:prstGeom>
            <a:noFill/>
            <a:ln w="12700">
              <a:solidFill>
                <a:schemeClr val="tx1"/>
              </a:solidFill>
              <a:prstDash val="dash"/>
              <a:round/>
              <a:headEnd/>
              <a:tailEnd/>
            </a:ln>
          </p:spPr>
          <p:txBody>
            <a:bodyPr lIns="0" tIns="0" rIns="0" bIns="0">
              <a:prstTxWarp prst="textNoShape">
                <a:avLst/>
              </a:prstTxWarp>
            </a:bodyPr>
            <a:lstStyle/>
            <a:p>
              <a:endParaRPr lang="en-US"/>
            </a:p>
          </p:txBody>
        </p:sp>
        <p:sp>
          <p:nvSpPr>
            <p:cNvPr id="62490" name="Line 28"/>
            <p:cNvSpPr>
              <a:spLocks noChangeShapeType="1"/>
            </p:cNvSpPr>
            <p:nvPr/>
          </p:nvSpPr>
          <p:spPr bwMode="auto">
            <a:xfrm rot="10800000">
              <a:off x="2154" y="1189"/>
              <a:ext cx="126" cy="220"/>
            </a:xfrm>
            <a:prstGeom prst="line">
              <a:avLst/>
            </a:prstGeom>
            <a:noFill/>
            <a:ln w="12700">
              <a:solidFill>
                <a:schemeClr val="tx1"/>
              </a:solidFill>
              <a:prstDash val="dash"/>
              <a:round/>
              <a:headEnd/>
              <a:tailEnd/>
            </a:ln>
          </p:spPr>
          <p:txBody>
            <a:bodyPr lIns="0" tIns="0" rIns="0" bIns="0">
              <a:prstTxWarp prst="textNoShape">
                <a:avLst/>
              </a:prstTxWarp>
            </a:bodyPr>
            <a:lstStyle/>
            <a:p>
              <a:endParaRPr lang="en-US"/>
            </a:p>
          </p:txBody>
        </p:sp>
      </p:grpSp>
      <p:sp>
        <p:nvSpPr>
          <p:cNvPr id="32" name="Rectangle 31"/>
          <p:cNvSpPr/>
          <p:nvPr/>
        </p:nvSpPr>
        <p:spPr>
          <a:xfrm>
            <a:off x="1092200" y="2743200"/>
            <a:ext cx="11506200" cy="1661993"/>
          </a:xfrm>
          <a:prstGeom prst="rect">
            <a:avLst/>
          </a:prstGeom>
        </p:spPr>
        <p:txBody>
          <a:bodyPr wrap="square">
            <a:spAutoFit/>
          </a:bodyPr>
          <a:lstStyle/>
          <a:p>
            <a:pPr marL="544513" indent="-487363"/>
            <a:r>
              <a:rPr lang="en-US" b="1" dirty="0" smtClean="0">
                <a:solidFill>
                  <a:srgbClr val="FF0000"/>
                </a:solidFill>
              </a:rPr>
              <a:t>21-</a:t>
            </a:r>
            <a:r>
              <a:rPr lang="en-US" b="1" dirty="0" smtClean="0">
                <a:solidFill>
                  <a:srgbClr val="FF0000"/>
                </a:solidFill>
              </a:rPr>
              <a:t>Fuzzy logic.</a:t>
            </a:r>
            <a:r>
              <a:rPr lang="en-US" dirty="0" smtClean="0"/>
              <a:t> </a:t>
            </a:r>
            <a:r>
              <a:rPr lang="en-US" dirty="0" smtClean="0">
                <a:solidFill>
                  <a:srgbClr val="996633"/>
                </a:solidFill>
              </a:rPr>
              <a:t>[handout</a:t>
            </a:r>
            <a:r>
              <a:rPr lang="en-US" dirty="0" smtClean="0">
                <a:solidFill>
                  <a:srgbClr val="996633"/>
                </a:solidFill>
              </a:rPr>
              <a:t>]. </a:t>
            </a:r>
            <a:r>
              <a:rPr lang="en-US" dirty="0" smtClean="0">
                <a:solidFill>
                  <a:schemeClr val="tx1"/>
                </a:solidFill>
              </a:rPr>
              <a:t>Fuzzy variables, fuzzy inference, aggregation, </a:t>
            </a:r>
            <a:r>
              <a:rPr lang="en-US" dirty="0" err="1" smtClean="0">
                <a:solidFill>
                  <a:schemeClr val="tx1"/>
                </a:solidFill>
              </a:rPr>
              <a:t>defuzzification</a:t>
            </a:r>
            <a:r>
              <a:rPr lang="en-US" dirty="0" smtClean="0">
                <a:solidFill>
                  <a:schemeClr val="tx1"/>
                </a:solidFill>
              </a:rPr>
              <a:t>.</a:t>
            </a:r>
          </a:p>
          <a:p>
            <a:pPr marL="544513" indent="-487363"/>
            <a:r>
              <a:rPr lang="en-US" dirty="0" smtClean="0"/>
              <a:t>	</a:t>
            </a:r>
            <a:endParaRPr lang="en-US" dirty="0"/>
          </a:p>
        </p:txBody>
      </p:sp>
      <p:sp>
        <p:nvSpPr>
          <p:cNvPr id="33" name="Rectangle 32"/>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rPr>
              <a:t>Handling fuzziness, change, uncertainty.</a:t>
            </a:r>
            <a:endParaRPr lang="en-US" b="1" dirty="0">
              <a:solidFill>
                <a:srgbClr val="0066FF"/>
              </a:solidFill>
              <a:ea typeface="ヒラギノ角ゴ ProN W6" charset="-128"/>
              <a:cs typeface="ヒラギノ角ゴ ProN W6" charset="-128"/>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p:spPr>
        <p:txBody>
          <a:bodyPr/>
          <a:lstStyle/>
          <a:p>
            <a:fld id="{D895F3C3-EC7F-4E4A-BC95-29D92AE64443}" type="slidenum">
              <a:rPr lang="en-US" smtClean="0"/>
              <a:pPr/>
              <a:t>44</a:t>
            </a:fld>
            <a:endParaRPr lang="en-US" smtClean="0"/>
          </a:p>
        </p:txBody>
      </p:sp>
      <p:pic>
        <p:nvPicPr>
          <p:cNvPr id="6246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2468" name="Rectangle 2"/>
          <p:cNvSpPr>
            <a:spLocks noGrp="1" noChangeArrowheads="1"/>
          </p:cNvSpPr>
          <p:nvPr>
            <p:ph type="title"/>
          </p:nvPr>
        </p:nvSpPr>
        <p:spPr/>
        <p:txBody>
          <a:bodyPr rIns="166398"/>
          <a:lstStyle/>
          <a:p>
            <a:pPr marL="57150" indent="0" eaLnBrk="1" hangingPunct="1"/>
            <a:r>
              <a:rPr lang="en-US"/>
              <a:t>Course Overview (cont.)</a:t>
            </a:r>
          </a:p>
        </p:txBody>
      </p:sp>
      <p:sp>
        <p:nvSpPr>
          <p:cNvPr id="32" name="Rectangle 31"/>
          <p:cNvSpPr/>
          <p:nvPr/>
        </p:nvSpPr>
        <p:spPr>
          <a:xfrm>
            <a:off x="1092200" y="2743200"/>
            <a:ext cx="11506200" cy="1661993"/>
          </a:xfrm>
          <a:prstGeom prst="rect">
            <a:avLst/>
          </a:prstGeom>
        </p:spPr>
        <p:txBody>
          <a:bodyPr wrap="square">
            <a:spAutoFit/>
          </a:bodyPr>
          <a:lstStyle/>
          <a:p>
            <a:pPr marL="544513" indent="-487363"/>
            <a:r>
              <a:rPr lang="en-US" b="1" dirty="0" smtClean="0">
                <a:solidFill>
                  <a:srgbClr val="FF0000"/>
                </a:solidFill>
                <a:latin typeface="Tahoma"/>
                <a:cs typeface="Tahoma"/>
              </a:rPr>
              <a:t>22-Learning.</a:t>
            </a:r>
            <a:r>
              <a:rPr lang="en-US" dirty="0" smtClean="0">
                <a:latin typeface="Tahoma"/>
                <a:cs typeface="Tahoma"/>
              </a:rPr>
              <a:t> </a:t>
            </a:r>
            <a:r>
              <a:rPr lang="en-US" dirty="0" smtClean="0">
                <a:solidFill>
                  <a:srgbClr val="996633"/>
                </a:solidFill>
                <a:latin typeface="Tahoma"/>
                <a:cs typeface="Tahoma"/>
              </a:rPr>
              <a:t>[AIMA 18 + handout]. </a:t>
            </a:r>
            <a:r>
              <a:rPr lang="en-US" dirty="0" smtClean="0">
                <a:solidFill>
                  <a:schemeClr val="tx1"/>
                </a:solidFill>
                <a:latin typeface="Tahoma"/>
                <a:cs typeface="Tahoma"/>
              </a:rPr>
              <a:t>S</a:t>
            </a:r>
            <a:r>
              <a:rPr lang="en-US" dirty="0" smtClean="0">
                <a:solidFill>
                  <a:schemeClr val="tx1"/>
                </a:solidFill>
                <a:latin typeface="Tahoma"/>
                <a:cs typeface="Tahoma"/>
              </a:rPr>
              <a:t>upervised </a:t>
            </a:r>
            <a:r>
              <a:rPr lang="en-US" dirty="0" smtClean="0">
                <a:solidFill>
                  <a:schemeClr val="tx1"/>
                </a:solidFill>
                <a:latin typeface="Tahoma"/>
                <a:cs typeface="Tahoma"/>
              </a:rPr>
              <a:t>learning, learning decision trees, support vector </a:t>
            </a:r>
            <a:r>
              <a:rPr lang="en-US" dirty="0" smtClean="0">
                <a:solidFill>
                  <a:schemeClr val="tx1"/>
                </a:solidFill>
                <a:latin typeface="Tahoma"/>
                <a:cs typeface="Tahoma"/>
              </a:rPr>
              <a:t>machines.</a:t>
            </a:r>
            <a:endParaRPr lang="en-US" dirty="0" smtClean="0">
              <a:solidFill>
                <a:schemeClr val="tx1"/>
              </a:solidFill>
              <a:latin typeface="Tahoma"/>
              <a:cs typeface="Tahoma"/>
            </a:endParaRPr>
          </a:p>
          <a:p>
            <a:pPr marL="544513" indent="-487363"/>
            <a:r>
              <a:rPr lang="en-US" dirty="0" smtClean="0">
                <a:latin typeface="Tahoma"/>
                <a:cs typeface="Tahoma"/>
              </a:rPr>
              <a:t>	</a:t>
            </a:r>
            <a:endParaRPr lang="en-US" dirty="0">
              <a:latin typeface="Tahoma"/>
              <a:cs typeface="Tahoma"/>
            </a:endParaRPr>
          </a:p>
        </p:txBody>
      </p:sp>
      <p:pic>
        <p:nvPicPr>
          <p:cNvPr id="33" name="Picture 32" descr="Screen shot 2014-01-13 at 11.10.50 AM.png"/>
          <p:cNvPicPr>
            <a:picLocks noChangeAspect="1"/>
          </p:cNvPicPr>
          <p:nvPr/>
        </p:nvPicPr>
        <p:blipFill>
          <a:blip r:embed="rId3"/>
          <a:stretch>
            <a:fillRect/>
          </a:stretch>
        </p:blipFill>
        <p:spPr>
          <a:xfrm>
            <a:off x="5359400" y="4572000"/>
            <a:ext cx="6196855" cy="4862513"/>
          </a:xfrm>
          <a:prstGeom prst="rect">
            <a:avLst/>
          </a:prstGeom>
        </p:spPr>
      </p:pic>
      <p:sp>
        <p:nvSpPr>
          <p:cNvPr id="34" name="Rectangle 33"/>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p:spPr>
        <p:txBody>
          <a:bodyPr/>
          <a:lstStyle/>
          <a:p>
            <a:fld id="{BB6D75A7-874D-D84B-95AF-5CB055E0C68C}" type="slidenum">
              <a:rPr lang="en-US" smtClean="0"/>
              <a:pPr/>
              <a:t>45</a:t>
            </a:fld>
            <a:endParaRPr lang="en-US" smtClean="0"/>
          </a:p>
        </p:txBody>
      </p:sp>
      <p:pic>
        <p:nvPicPr>
          <p:cNvPr id="63491"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3492" name="Rectangle 2"/>
          <p:cNvSpPr>
            <a:spLocks noGrp="1" noChangeArrowheads="1"/>
          </p:cNvSpPr>
          <p:nvPr>
            <p:ph type="title"/>
          </p:nvPr>
        </p:nvSpPr>
        <p:spPr/>
        <p:txBody>
          <a:bodyPr rIns="166398"/>
          <a:lstStyle/>
          <a:p>
            <a:pPr marL="57150" indent="0" eaLnBrk="1" hangingPunct="1"/>
            <a:r>
              <a:rPr lang="en-US"/>
              <a:t>Course Overview (cont.)</a:t>
            </a:r>
          </a:p>
        </p:txBody>
      </p:sp>
      <p:sp>
        <p:nvSpPr>
          <p:cNvPr id="63493" name="Rectangle 3"/>
          <p:cNvSpPr>
            <a:spLocks noGrp="1" noChangeArrowheads="1"/>
          </p:cNvSpPr>
          <p:nvPr>
            <p:ph type="body" idx="1"/>
          </p:nvPr>
        </p:nvSpPr>
        <p:spPr>
          <a:xfrm>
            <a:off x="647700" y="1841500"/>
            <a:ext cx="5702300" cy="7912100"/>
          </a:xfrm>
        </p:spPr>
        <p:txBody>
          <a:bodyPr rIns="166398"/>
          <a:lstStyle/>
          <a:p>
            <a:pPr marL="544513" indent="-487363" algn="ctr" eaLnBrk="1" hangingPunct="1">
              <a:buFont typeface="Tahoma" charset="0"/>
              <a:buNone/>
            </a:pPr>
            <a:r>
              <a:rPr lang="en-US" sz="3400" b="1" dirty="0" smtClean="0">
                <a:solidFill>
                  <a:srgbClr val="0066FF"/>
                </a:solidFill>
              </a:rPr>
              <a:t>Learning </a:t>
            </a:r>
            <a:r>
              <a:rPr lang="en-US" sz="3400" b="1" dirty="0">
                <a:solidFill>
                  <a:srgbClr val="0066FF"/>
                </a:solidFill>
              </a:rPr>
              <a:t>with Neural networks</a:t>
            </a:r>
            <a:endParaRPr lang="en-US" sz="3400" b="1" dirty="0">
              <a:solidFill>
                <a:srgbClr val="0066FF"/>
              </a:solidFill>
              <a:ea typeface="ヒラギノ角ゴ ProN W6" charset="-128"/>
              <a:cs typeface="ヒラギノ角ゴ ProN W6" charset="-128"/>
            </a:endParaRPr>
          </a:p>
          <a:p>
            <a:pPr marL="544513" indent="-487363" eaLnBrk="1" hangingPunct="1"/>
            <a:endParaRPr lang="en-US" dirty="0"/>
          </a:p>
          <a:p>
            <a:pPr marL="544513" indent="-487363" eaLnBrk="1" hangingPunct="1"/>
            <a:r>
              <a:rPr lang="en-US" sz="2800" b="1" dirty="0" smtClean="0">
                <a:solidFill>
                  <a:srgbClr val="FF0000"/>
                </a:solidFill>
              </a:rPr>
              <a:t>23-</a:t>
            </a:r>
            <a:r>
              <a:rPr lang="en-US" sz="2800" b="1" dirty="0">
                <a:solidFill>
                  <a:srgbClr val="FF0000"/>
                </a:solidFill>
              </a:rPr>
              <a:t>Neural Networks.</a:t>
            </a:r>
            <a:r>
              <a:rPr lang="en-US" sz="2800" dirty="0"/>
              <a:t> </a:t>
            </a:r>
          </a:p>
          <a:p>
            <a:pPr marL="544513" indent="-487363" eaLnBrk="1" hangingPunct="1">
              <a:buFont typeface="Tahoma" charset="0"/>
              <a:buNone/>
            </a:pPr>
            <a:r>
              <a:rPr lang="en-US" sz="2800" dirty="0">
                <a:solidFill>
                  <a:srgbClr val="996633"/>
                </a:solidFill>
              </a:rPr>
              <a:t>	[</a:t>
            </a:r>
            <a:r>
              <a:rPr lang="en-US" sz="2800" dirty="0" smtClean="0">
                <a:solidFill>
                  <a:srgbClr val="996633"/>
                </a:solidFill>
              </a:rPr>
              <a:t>Handout + AIMA 18]</a:t>
            </a:r>
            <a:r>
              <a:rPr lang="en-US" sz="2800" dirty="0" smtClean="0"/>
              <a:t> </a:t>
            </a:r>
            <a:r>
              <a:rPr lang="en-US" sz="2800" dirty="0"/>
              <a:t>Introduction to </a:t>
            </a:r>
            <a:r>
              <a:rPr lang="en-US" sz="2800" dirty="0" err="1"/>
              <a:t>perceptrons</a:t>
            </a:r>
            <a:r>
              <a:rPr lang="en-US" sz="2800" dirty="0"/>
              <a:t>, Hopfield networks, self-organizing feature maps. How to size a network? What can neural networks achieve? </a:t>
            </a:r>
          </a:p>
        </p:txBody>
      </p:sp>
      <p:pic>
        <p:nvPicPr>
          <p:cNvPr id="63494" name="Picture 4"/>
          <p:cNvPicPr>
            <a:picLocks noChangeArrowheads="1"/>
          </p:cNvPicPr>
          <p:nvPr/>
        </p:nvPicPr>
        <p:blipFill>
          <a:blip r:embed="rId3"/>
          <a:srcRect/>
          <a:stretch>
            <a:fillRect/>
          </a:stretch>
        </p:blipFill>
        <p:spPr bwMode="auto">
          <a:xfrm>
            <a:off x="3898900" y="6832600"/>
            <a:ext cx="5702300" cy="2514600"/>
          </a:xfrm>
          <a:prstGeom prst="rect">
            <a:avLst/>
          </a:prstGeom>
          <a:noFill/>
          <a:ln w="12700">
            <a:noFill/>
            <a:miter lim="800000"/>
            <a:headEnd/>
            <a:tailEnd/>
          </a:ln>
        </p:spPr>
      </p:pic>
      <p:pic>
        <p:nvPicPr>
          <p:cNvPr id="63495" name="Picture 5"/>
          <p:cNvPicPr>
            <a:picLocks noChangeArrowheads="1"/>
          </p:cNvPicPr>
          <p:nvPr/>
        </p:nvPicPr>
        <p:blipFill>
          <a:blip r:embed="rId4"/>
          <a:srcRect/>
          <a:stretch>
            <a:fillRect/>
          </a:stretch>
        </p:blipFill>
        <p:spPr bwMode="auto">
          <a:xfrm>
            <a:off x="7264400" y="2057400"/>
            <a:ext cx="5449888" cy="5740400"/>
          </a:xfrm>
          <a:prstGeom prst="rect">
            <a:avLst/>
          </a:prstGeom>
          <a:noFill/>
          <a:ln w="12700">
            <a:noFill/>
            <a:miter lim="800000"/>
            <a:headEnd/>
            <a:tailEnd/>
          </a:ln>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0AB1805F-988B-C340-9CA9-3C15E4EDDD4B}" type="slidenum">
              <a:rPr lang="en-US" smtClean="0"/>
              <a:pPr/>
              <a:t>46</a:t>
            </a:fld>
            <a:endParaRPr lang="en-US" smtClean="0"/>
          </a:p>
        </p:txBody>
      </p:sp>
      <p:pic>
        <p:nvPicPr>
          <p:cNvPr id="6144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1444" name="Rectangle 2"/>
          <p:cNvSpPr>
            <a:spLocks noGrp="1" noChangeArrowheads="1"/>
          </p:cNvSpPr>
          <p:nvPr>
            <p:ph type="title"/>
          </p:nvPr>
        </p:nvSpPr>
        <p:spPr/>
        <p:txBody>
          <a:bodyPr rIns="166398"/>
          <a:lstStyle/>
          <a:p>
            <a:pPr marL="57150" indent="0" eaLnBrk="1" hangingPunct="1"/>
            <a:r>
              <a:rPr lang="en-US"/>
              <a:t>Course Overview (cont.)</a:t>
            </a:r>
          </a:p>
        </p:txBody>
      </p:sp>
      <p:sp>
        <p:nvSpPr>
          <p:cNvPr id="61445" name="Rectangle 3"/>
          <p:cNvSpPr>
            <a:spLocks noGrp="1" noChangeArrowheads="1"/>
          </p:cNvSpPr>
          <p:nvPr>
            <p:ph type="body" idx="1"/>
          </p:nvPr>
        </p:nvSpPr>
        <p:spPr/>
        <p:txBody>
          <a:bodyPr rIns="166398"/>
          <a:lstStyle/>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spcBef>
                <a:spcPct val="0"/>
              </a:spcBef>
            </a:pPr>
            <a:r>
              <a:rPr lang="en-US" b="1" dirty="0" smtClean="0">
                <a:solidFill>
                  <a:srgbClr val="FF0000"/>
                </a:solidFill>
              </a:rPr>
              <a:t>24/25-</a:t>
            </a:r>
            <a:r>
              <a:rPr lang="en-US" b="1" dirty="0" smtClean="0">
                <a:solidFill>
                  <a:srgbClr val="FF0000"/>
                </a:solidFill>
              </a:rPr>
              <a:t>Probabilistic reasoning.</a:t>
            </a:r>
            <a:r>
              <a:rPr lang="en-US" dirty="0" smtClean="0"/>
              <a:t> </a:t>
            </a:r>
            <a:r>
              <a:rPr lang="en-US" dirty="0" smtClean="0">
                <a:solidFill>
                  <a:srgbClr val="996633"/>
                </a:solidFill>
              </a:rPr>
              <a:t>[AIMA Ch </a:t>
            </a:r>
            <a:r>
              <a:rPr lang="en-US" dirty="0" smtClean="0">
                <a:solidFill>
                  <a:srgbClr val="996633"/>
                </a:solidFill>
              </a:rPr>
              <a:t>13, 14, 15]</a:t>
            </a:r>
            <a:endParaRPr lang="en-US" dirty="0">
              <a:solidFill>
                <a:srgbClr val="996633"/>
              </a:solidFill>
            </a:endParaRPr>
          </a:p>
          <a:p>
            <a:pPr marL="544513" indent="-487363" eaLnBrk="1" hangingPunct="1">
              <a:spcBef>
                <a:spcPct val="0"/>
              </a:spcBef>
              <a:buNone/>
            </a:pPr>
            <a:r>
              <a:rPr lang="en-US" dirty="0" smtClean="0"/>
              <a:t>	Reasoning under uncertainty – probabilities, conditional independence, Markov blanket, </a:t>
            </a:r>
            <a:r>
              <a:rPr lang="en-US" dirty="0" err="1" smtClean="0"/>
              <a:t>Bayes</a:t>
            </a:r>
            <a:r>
              <a:rPr lang="en-US" dirty="0" smtClean="0"/>
              <a:t> nets.</a:t>
            </a:r>
            <a:r>
              <a:rPr lang="en-US" dirty="0" smtClean="0"/>
              <a:t> Probabilistic reasoning in time. Hidden Markov Models, </a:t>
            </a:r>
            <a:r>
              <a:rPr lang="en-US" dirty="0" err="1" smtClean="0"/>
              <a:t>Kalman</a:t>
            </a:r>
            <a:r>
              <a:rPr lang="en-US" dirty="0" smtClean="0"/>
              <a:t> filters, dynamic Bayesian networks.</a:t>
            </a:r>
            <a:endParaRPr lang="en-US" dirty="0"/>
          </a:p>
        </p:txBody>
      </p:sp>
      <p:pic>
        <p:nvPicPr>
          <p:cNvPr id="8" name="Picture 7" descr="Screen shot 2012-01-08 at 6.15.46 PM.png"/>
          <p:cNvPicPr>
            <a:picLocks noChangeAspect="1"/>
          </p:cNvPicPr>
          <p:nvPr/>
        </p:nvPicPr>
        <p:blipFill>
          <a:blip r:embed="rId3"/>
          <a:stretch>
            <a:fillRect/>
          </a:stretch>
        </p:blipFill>
        <p:spPr>
          <a:xfrm>
            <a:off x="3592512" y="6266799"/>
            <a:ext cx="9412288" cy="3486801"/>
          </a:xfrm>
          <a:prstGeom prst="rect">
            <a:avLst/>
          </a:prstGeom>
        </p:spPr>
      </p:pic>
      <p:sp>
        <p:nvSpPr>
          <p:cNvPr id="7" name="Rectangle 6"/>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p:spPr>
        <p:txBody>
          <a:bodyPr/>
          <a:lstStyle/>
          <a:p>
            <a:fld id="{0AB1805F-988B-C340-9CA9-3C15E4EDDD4B}" type="slidenum">
              <a:rPr lang="en-US" smtClean="0"/>
              <a:pPr/>
              <a:t>47</a:t>
            </a:fld>
            <a:endParaRPr lang="en-US" smtClean="0"/>
          </a:p>
        </p:txBody>
      </p:sp>
      <p:pic>
        <p:nvPicPr>
          <p:cNvPr id="61443"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1444" name="Rectangle 2"/>
          <p:cNvSpPr>
            <a:spLocks noGrp="1" noChangeArrowheads="1"/>
          </p:cNvSpPr>
          <p:nvPr>
            <p:ph type="title"/>
          </p:nvPr>
        </p:nvSpPr>
        <p:spPr/>
        <p:txBody>
          <a:bodyPr rIns="166398"/>
          <a:lstStyle/>
          <a:p>
            <a:pPr marL="57150" indent="0" eaLnBrk="1" hangingPunct="1"/>
            <a:r>
              <a:rPr lang="en-US"/>
              <a:t>Course Overview (cont.)</a:t>
            </a:r>
          </a:p>
        </p:txBody>
      </p:sp>
      <p:sp>
        <p:nvSpPr>
          <p:cNvPr id="61445" name="Rectangle 3"/>
          <p:cNvSpPr>
            <a:spLocks noGrp="1" noChangeArrowheads="1"/>
          </p:cNvSpPr>
          <p:nvPr>
            <p:ph type="body" idx="1"/>
          </p:nvPr>
        </p:nvSpPr>
        <p:spPr/>
        <p:txBody>
          <a:bodyPr rIns="166398"/>
          <a:lstStyle/>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endParaRPr lang="en-US" b="1" dirty="0" smtClean="0">
              <a:solidFill>
                <a:srgbClr val="FF0000"/>
              </a:solidFill>
              <a:ea typeface="ヒラギノ角ゴ ProN W6" charset="-128"/>
              <a:cs typeface="ヒラギノ角ゴ ProN W6" charset="-128"/>
            </a:endParaRPr>
          </a:p>
          <a:p>
            <a:pPr marL="544513" indent="-487363" eaLnBrk="1" hangingPunct="1">
              <a:spcBef>
                <a:spcPct val="0"/>
              </a:spcBef>
            </a:pPr>
            <a:r>
              <a:rPr lang="en-US" b="1" dirty="0" smtClean="0">
                <a:solidFill>
                  <a:srgbClr val="FF0000"/>
                </a:solidFill>
              </a:rPr>
              <a:t>26-</a:t>
            </a:r>
            <a:r>
              <a:rPr lang="en-US" b="1" dirty="0" smtClean="0">
                <a:solidFill>
                  <a:srgbClr val="FF0000"/>
                </a:solidFill>
              </a:rPr>
              <a:t>Probabilistic</a:t>
            </a:r>
            <a:r>
              <a:rPr lang="en-US" b="1" dirty="0" smtClean="0">
                <a:solidFill>
                  <a:srgbClr val="FF0000"/>
                </a:solidFill>
              </a:rPr>
              <a:t> decision making.</a:t>
            </a:r>
            <a:r>
              <a:rPr lang="en-US" dirty="0" smtClean="0"/>
              <a:t> </a:t>
            </a:r>
            <a:r>
              <a:rPr lang="en-US" dirty="0" smtClean="0">
                <a:solidFill>
                  <a:srgbClr val="996633"/>
                </a:solidFill>
              </a:rPr>
              <a:t>[</a:t>
            </a:r>
            <a:r>
              <a:rPr lang="en-US" dirty="0" smtClean="0">
                <a:solidFill>
                  <a:srgbClr val="996633"/>
                </a:solidFill>
              </a:rPr>
              <a:t>AIMA 16, 17]</a:t>
            </a:r>
            <a:endParaRPr lang="en-US" dirty="0">
              <a:solidFill>
                <a:srgbClr val="996633"/>
              </a:solidFill>
            </a:endParaRPr>
          </a:p>
          <a:p>
            <a:pPr marL="544513" indent="-487363" eaLnBrk="1" hangingPunct="1">
              <a:spcBef>
                <a:spcPct val="0"/>
              </a:spcBef>
              <a:buNone/>
            </a:pPr>
            <a:r>
              <a:rPr lang="en-US" dirty="0" smtClean="0"/>
              <a:t>	– utility theory, decision networks, value iteration, policy iteration, Markov decision </a:t>
            </a:r>
            <a:r>
              <a:rPr lang="en-US" dirty="0" smtClean="0"/>
              <a:t>processes.</a:t>
            </a:r>
            <a:endParaRPr lang="en-US" dirty="0"/>
          </a:p>
        </p:txBody>
      </p:sp>
      <p:sp>
        <p:nvSpPr>
          <p:cNvPr id="7" name="Rectangle 6"/>
          <p:cNvSpPr/>
          <p:nvPr/>
        </p:nvSpPr>
        <p:spPr>
          <a:xfrm>
            <a:off x="2311400" y="1905000"/>
            <a:ext cx="9271000" cy="615553"/>
          </a:xfrm>
          <a:prstGeom prst="rect">
            <a:avLst/>
          </a:prstGeom>
        </p:spPr>
        <p:txBody>
          <a:bodyPr wrap="square">
            <a:spAutoFit/>
          </a:bodyPr>
          <a:lstStyle/>
          <a:p>
            <a:pPr marL="544513" indent="-487363" algn="ctr" eaLnBrk="1" hangingPunct="1">
              <a:buFont typeface="Tahoma" charset="0"/>
              <a:buNone/>
            </a:pPr>
            <a:r>
              <a:rPr lang="en-US" b="1" dirty="0" smtClean="0">
                <a:solidFill>
                  <a:srgbClr val="0066FF"/>
                </a:solidFill>
                <a:latin typeface="Tahoma"/>
                <a:cs typeface="Tahoma"/>
              </a:rPr>
              <a:t>Handling fuzziness, change, uncertainty.</a:t>
            </a:r>
            <a:endParaRPr lang="en-US" b="1" dirty="0">
              <a:solidFill>
                <a:srgbClr val="0066FF"/>
              </a:solidFill>
              <a:latin typeface="Tahoma"/>
              <a:ea typeface="ヒラギノ角ゴ ProN W6" charset="-128"/>
              <a:cs typeface="Tahoma"/>
            </a:endParaRPr>
          </a:p>
        </p:txBody>
      </p:sp>
      <p:pic>
        <p:nvPicPr>
          <p:cNvPr id="9" name="Picture 8" descr="Screen shot 2014-01-13 at 11.17.14 AM.png"/>
          <p:cNvPicPr>
            <a:picLocks noChangeAspect="1"/>
          </p:cNvPicPr>
          <p:nvPr/>
        </p:nvPicPr>
        <p:blipFill>
          <a:blip r:embed="rId3"/>
          <a:stretch>
            <a:fillRect/>
          </a:stretch>
        </p:blipFill>
        <p:spPr>
          <a:xfrm>
            <a:off x="5981700" y="4648200"/>
            <a:ext cx="6921500" cy="5029200"/>
          </a:xfrm>
          <a:prstGeom prst="rect">
            <a:avLst/>
          </a:prstGeom>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0"/>
          </p:nvPr>
        </p:nvSpPr>
        <p:spPr>
          <a:noFill/>
        </p:spPr>
        <p:txBody>
          <a:bodyPr/>
          <a:lstStyle/>
          <a:p>
            <a:fld id="{812930B6-0B77-3243-9B14-54480732FBB1}" type="slidenum">
              <a:rPr lang="en-US" smtClean="0"/>
              <a:pPr/>
              <a:t>48</a:t>
            </a:fld>
            <a:endParaRPr lang="en-US" smtClean="0"/>
          </a:p>
        </p:txBody>
      </p:sp>
      <p:pic>
        <p:nvPicPr>
          <p:cNvPr id="65539"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65540" name="Rectangle 2"/>
          <p:cNvSpPr>
            <a:spLocks noGrp="1" noChangeArrowheads="1"/>
          </p:cNvSpPr>
          <p:nvPr>
            <p:ph type="title"/>
          </p:nvPr>
        </p:nvSpPr>
        <p:spPr/>
        <p:txBody>
          <a:bodyPr rIns="166398"/>
          <a:lstStyle/>
          <a:p>
            <a:pPr marL="57150" indent="0" eaLnBrk="1" hangingPunct="1"/>
            <a:r>
              <a:rPr lang="en-US"/>
              <a:t>Course Overview (cont.)</a:t>
            </a:r>
          </a:p>
        </p:txBody>
      </p:sp>
      <p:sp>
        <p:nvSpPr>
          <p:cNvPr id="65541" name="Rectangle 3"/>
          <p:cNvSpPr>
            <a:spLocks noGrp="1" noChangeArrowheads="1"/>
          </p:cNvSpPr>
          <p:nvPr>
            <p:ph type="body" idx="1"/>
          </p:nvPr>
        </p:nvSpPr>
        <p:spPr>
          <a:xfrm>
            <a:off x="647700" y="1752600"/>
            <a:ext cx="11633200" cy="7912100"/>
          </a:xfrm>
        </p:spPr>
        <p:txBody>
          <a:bodyPr rIns="166398"/>
          <a:lstStyle/>
          <a:p>
            <a:pPr marL="544513" indent="-487363" algn="ctr" eaLnBrk="1" hangingPunct="1">
              <a:buFont typeface="Tahoma" charset="0"/>
              <a:buNone/>
            </a:pPr>
            <a:r>
              <a:rPr lang="en-US" sz="3300" b="1" dirty="0">
                <a:solidFill>
                  <a:srgbClr val="0066FF"/>
                </a:solidFill>
              </a:rPr>
              <a:t>What challenges remain?</a:t>
            </a:r>
            <a:endParaRPr lang="en-US" sz="3300" b="1" dirty="0">
              <a:solidFill>
                <a:srgbClr val="0066FF"/>
              </a:solidFill>
              <a:ea typeface="ヒラギノ角ゴ ProN W6" charset="-128"/>
              <a:cs typeface="ヒラギノ角ゴ ProN W6" charset="-128"/>
            </a:endParaRPr>
          </a:p>
          <a:p>
            <a:pPr marL="544513" indent="-487363" eaLnBrk="1" hangingPunct="1"/>
            <a:endParaRPr lang="en-US" sz="2900" dirty="0" smtClean="0"/>
          </a:p>
          <a:p>
            <a:pPr marL="544513" indent="-487363" eaLnBrk="1" hangingPunct="1"/>
            <a:r>
              <a:rPr lang="en-US" sz="2900" b="1" dirty="0" smtClean="0">
                <a:solidFill>
                  <a:srgbClr val="FF0000"/>
                </a:solidFill>
              </a:rPr>
              <a:t>27-Challenges in perception.</a:t>
            </a:r>
            <a:r>
              <a:rPr lang="en-US" sz="2900" dirty="0" smtClean="0"/>
              <a:t> </a:t>
            </a:r>
            <a:r>
              <a:rPr lang="en-US" sz="2900" dirty="0" smtClean="0">
                <a:solidFill>
                  <a:srgbClr val="996633"/>
                </a:solidFill>
              </a:rPr>
              <a:t>[AIMA Ch 24]</a:t>
            </a:r>
            <a:r>
              <a:rPr lang="en-US" sz="2900" dirty="0" smtClean="0"/>
              <a:t> Particularly vision.</a:t>
            </a:r>
          </a:p>
          <a:p>
            <a:pPr marL="544513" indent="-487363" eaLnBrk="1" hangingPunct="1"/>
            <a:r>
              <a:rPr lang="en-US" sz="2900" b="1" dirty="0" smtClean="0">
                <a:solidFill>
                  <a:srgbClr val="FF0000"/>
                </a:solidFill>
              </a:rPr>
              <a:t>28-</a:t>
            </a:r>
            <a:r>
              <a:rPr lang="en-US" sz="2900" b="1" dirty="0">
                <a:solidFill>
                  <a:srgbClr val="FF0000"/>
                </a:solidFill>
              </a:rPr>
              <a:t>Towards intelligent machines.</a:t>
            </a:r>
            <a:r>
              <a:rPr lang="en-US" sz="2900" dirty="0"/>
              <a:t> </a:t>
            </a:r>
            <a:r>
              <a:rPr lang="en-US" sz="2900" dirty="0">
                <a:solidFill>
                  <a:srgbClr val="996633"/>
                </a:solidFill>
              </a:rPr>
              <a:t>[AIMA Ch</a:t>
            </a:r>
            <a:r>
              <a:rPr lang="en-US" sz="2900" dirty="0" smtClean="0">
                <a:solidFill>
                  <a:srgbClr val="996633"/>
                </a:solidFill>
              </a:rPr>
              <a:t> 26, 27</a:t>
            </a:r>
            <a:r>
              <a:rPr lang="en-US" sz="2900" dirty="0" smtClean="0">
                <a:solidFill>
                  <a:srgbClr val="996633"/>
                </a:solidFill>
              </a:rPr>
              <a:t>]</a:t>
            </a:r>
            <a:r>
              <a:rPr lang="en-US" sz="2900" dirty="0" smtClean="0"/>
              <a:t> </a:t>
            </a:r>
            <a:r>
              <a:rPr lang="en-US" sz="2900" dirty="0"/>
              <a:t>The challenge of robots: with what we have learned, what hard problems remain to be solved? Different types of robots. Tasks that robots are for. Parts of robots. Architectures. Configuration spaces. Navigation and motion planning. Towards highly-capable robots.</a:t>
            </a:r>
            <a:r>
              <a:rPr lang="en-US" sz="2900" dirty="0" smtClean="0"/>
              <a:t> What </a:t>
            </a:r>
            <a:r>
              <a:rPr lang="en-US" sz="2900" dirty="0"/>
              <a:t>have we learned. Where do we go from here? </a:t>
            </a:r>
          </a:p>
        </p:txBody>
      </p:sp>
      <p:pic>
        <p:nvPicPr>
          <p:cNvPr id="65542" name="Picture 4"/>
          <p:cNvPicPr>
            <a:picLocks noChangeArrowheads="1"/>
          </p:cNvPicPr>
          <p:nvPr/>
        </p:nvPicPr>
        <p:blipFill>
          <a:blip r:embed="rId3"/>
          <a:srcRect l="8815" t="8006" r="6105" b="3069"/>
          <a:stretch>
            <a:fillRect/>
          </a:stretch>
        </p:blipFill>
        <p:spPr bwMode="auto">
          <a:xfrm>
            <a:off x="9105900" y="6286500"/>
            <a:ext cx="2157413" cy="3467100"/>
          </a:xfrm>
          <a:prstGeom prst="rect">
            <a:avLst/>
          </a:prstGeom>
          <a:noFill/>
          <a:ln w="12700">
            <a:noFill/>
            <a:miter lim="800000"/>
            <a:headEnd/>
            <a:tailEnd/>
          </a:ln>
        </p:spPr>
      </p:pic>
      <p:pic>
        <p:nvPicPr>
          <p:cNvPr id="65543" name="Picture 5"/>
          <p:cNvPicPr>
            <a:picLocks noChangeArrowheads="1"/>
          </p:cNvPicPr>
          <p:nvPr/>
        </p:nvPicPr>
        <p:blipFill>
          <a:blip r:embed="rId4"/>
          <a:srcRect/>
          <a:stretch>
            <a:fillRect/>
          </a:stretch>
        </p:blipFill>
        <p:spPr bwMode="auto">
          <a:xfrm>
            <a:off x="1739900" y="7005637"/>
            <a:ext cx="3251200" cy="2290763"/>
          </a:xfrm>
          <a:prstGeom prst="rect">
            <a:avLst/>
          </a:prstGeom>
          <a:noFill/>
          <a:ln w="12700">
            <a:noFill/>
            <a:miter lim="800000"/>
            <a:headEnd/>
            <a:tailEnd/>
          </a:ln>
        </p:spPr>
      </p:pic>
      <p:pic>
        <p:nvPicPr>
          <p:cNvPr id="65544" name="Picture 6"/>
          <p:cNvPicPr>
            <a:picLocks noChangeArrowheads="1"/>
          </p:cNvPicPr>
          <p:nvPr/>
        </p:nvPicPr>
        <p:blipFill>
          <a:blip r:embed="rId5"/>
          <a:srcRect/>
          <a:stretch>
            <a:fillRect/>
          </a:stretch>
        </p:blipFill>
        <p:spPr bwMode="auto">
          <a:xfrm>
            <a:off x="5422900" y="7005637"/>
            <a:ext cx="3251200" cy="2290763"/>
          </a:xfrm>
          <a:prstGeom prst="rect">
            <a:avLst/>
          </a:prstGeom>
          <a:noFill/>
          <a:ln w="12700">
            <a:noFill/>
            <a:miter lim="800000"/>
            <a:headEnd/>
            <a:tailEnd/>
          </a:ln>
        </p:spPr>
      </p:pic>
      <p:sp>
        <p:nvSpPr>
          <p:cNvPr id="65545" name="Rectangle 7"/>
          <p:cNvSpPr>
            <a:spLocks/>
          </p:cNvSpPr>
          <p:nvPr/>
        </p:nvSpPr>
        <p:spPr bwMode="auto">
          <a:xfrm>
            <a:off x="11244262" y="8763000"/>
            <a:ext cx="1735138" cy="4191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sz="1800" dirty="0" err="1">
                <a:solidFill>
                  <a:schemeClr val="tx1"/>
                </a:solidFill>
                <a:latin typeface="Comic Sans MS" charset="0"/>
                <a:ea typeface="Comic Sans MS" charset="0"/>
                <a:cs typeface="Comic Sans MS" charset="0"/>
                <a:sym typeface="Comic Sans MS" charset="0"/>
              </a:rPr>
              <a:t>robotics@USC</a:t>
            </a:r>
            <a:endParaRPr lang="en-US" sz="1800" dirty="0">
              <a:solidFill>
                <a:schemeClr val="tx1"/>
              </a:solidFill>
              <a:latin typeface="Comic Sans MS" charset="0"/>
              <a:ea typeface="Comic Sans MS" charset="0"/>
              <a:cs typeface="Comic Sans MS" charset="0"/>
              <a:sym typeface="Comic Sans MS" charset="0"/>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74725" y="433388"/>
            <a:ext cx="11055350" cy="1192212"/>
          </a:xfrm>
        </p:spPr>
        <p:txBody>
          <a:bodyPr/>
          <a:lstStyle/>
          <a:p>
            <a:pPr eaLnBrk="1" hangingPunct="1"/>
            <a:r>
              <a:rPr lang="en-US" dirty="0"/>
              <a:t>Academic Integrity</a:t>
            </a:r>
          </a:p>
        </p:txBody>
      </p:sp>
      <p:sp>
        <p:nvSpPr>
          <p:cNvPr id="18435" name="Rectangle 3"/>
          <p:cNvSpPr>
            <a:spLocks noGrp="1" noChangeArrowheads="1"/>
          </p:cNvSpPr>
          <p:nvPr>
            <p:ph type="body" idx="1"/>
          </p:nvPr>
        </p:nvSpPr>
        <p:spPr>
          <a:xfrm>
            <a:off x="974725" y="1951038"/>
            <a:ext cx="11704638" cy="7151687"/>
          </a:xfrm>
        </p:spPr>
        <p:txBody>
          <a:bodyPr/>
          <a:lstStyle/>
          <a:p>
            <a:pPr eaLnBrk="1" hangingPunct="1">
              <a:lnSpc>
                <a:spcPct val="90000"/>
              </a:lnSpc>
            </a:pPr>
            <a:r>
              <a:rPr lang="en-US" sz="2800" dirty="0" smtClean="0"/>
              <a:t>All students are responsible for reading and following the Student Conduct Code. Note that the USC Student Conduct Code prohibits plagiarism.</a:t>
            </a:r>
          </a:p>
          <a:p>
            <a:pPr eaLnBrk="1" hangingPunct="1">
              <a:lnSpc>
                <a:spcPct val="90000"/>
              </a:lnSpc>
            </a:pPr>
            <a:endParaRPr lang="en-US" sz="2800" dirty="0" smtClean="0"/>
          </a:p>
          <a:p>
            <a:pPr eaLnBrk="1" hangingPunct="1">
              <a:lnSpc>
                <a:spcPct val="90000"/>
              </a:lnSpc>
            </a:pPr>
            <a:r>
              <a:rPr lang="en-US" sz="2800" dirty="0" smtClean="0"/>
              <a:t>Some examples of what is not allowed by the conduct code: copying all or part of someone else's work (by hand or by looking at others' files, either secretly or if shown), and submitting it as your own; giving another student in the class a copy of your assignment solution; and consulting with another student during an exam. If you have questions about what is allowed, please discuss it with the instructor.</a:t>
            </a:r>
          </a:p>
          <a:p>
            <a:pPr eaLnBrk="1" hangingPunct="1">
              <a:lnSpc>
                <a:spcPct val="90000"/>
              </a:lnSpc>
            </a:pPr>
            <a:endParaRPr lang="en-US" sz="2800" dirty="0" smtClean="0"/>
          </a:p>
          <a:p>
            <a:pPr eaLnBrk="1" hangingPunct="1">
              <a:lnSpc>
                <a:spcPct val="90000"/>
              </a:lnSpc>
            </a:pPr>
            <a:r>
              <a:rPr lang="en-US" sz="2800" dirty="0" smtClean="0"/>
              <a:t>Students who violate university standards of academic integrity are subject to disciplinary sanctions, including failure in the course and suspension from the university. Since dishonesty in any form harms the individual, other students, and the university, policies on academic integrity will be strictly enforced. Violations of the Student Conduct Code will be filed with the Office of Student Judicial Affairs.</a:t>
            </a:r>
          </a:p>
          <a:p>
            <a:pPr eaLnBrk="1" hangingPunct="1">
              <a:lnSpc>
                <a:spcPct val="90000"/>
              </a:lnSpc>
            </a:pPr>
            <a:endParaRPr lang="en-US" sz="2800" dirty="0" smtClean="0"/>
          </a:p>
          <a:p>
            <a:pPr eaLnBrk="1" hangingPunct="1">
              <a:lnSpc>
                <a:spcPct val="90000"/>
              </a:lnSpc>
            </a:pPr>
            <a:endParaRPr lang="en-US" sz="2800"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3" descr="judicial1.jpg"/>
          <p:cNvPicPr>
            <a:picLocks noChangeAspect="1"/>
          </p:cNvPicPr>
          <p:nvPr/>
        </p:nvPicPr>
        <p:blipFill>
          <a:blip r:embed="rId2"/>
          <a:srcRect/>
          <a:stretch>
            <a:fillRect/>
          </a:stretch>
        </p:blipFill>
        <p:spPr bwMode="auto">
          <a:xfrm>
            <a:off x="0" y="576263"/>
            <a:ext cx="13004800" cy="8601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3" descr="judicial2.jpg"/>
          <p:cNvPicPr>
            <a:picLocks noChangeAspect="1"/>
          </p:cNvPicPr>
          <p:nvPr/>
        </p:nvPicPr>
        <p:blipFill>
          <a:blip r:embed="rId2"/>
          <a:srcRect/>
          <a:stretch>
            <a:fillRect/>
          </a:stretch>
        </p:blipFill>
        <p:spPr bwMode="auto">
          <a:xfrm>
            <a:off x="0" y="566738"/>
            <a:ext cx="13004800" cy="8620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67A9AB4A-2D02-0540-B853-D54169A2734E}" type="slidenum">
              <a:rPr lang="en-US" smtClean="0"/>
              <a:pPr/>
              <a:t>8</a:t>
            </a:fld>
            <a:endParaRPr lang="en-US" smtClean="0"/>
          </a:p>
        </p:txBody>
      </p:sp>
      <p:pic>
        <p:nvPicPr>
          <p:cNvPr id="21507" name="Picture 1"/>
          <p:cNvPicPr>
            <a:picLocks noChangeArrowheads="1"/>
          </p:cNvPicPr>
          <p:nvPr/>
        </p:nvPicPr>
        <p:blipFill>
          <a:blip r:embed="rId2"/>
          <a:srcRect/>
          <a:stretch>
            <a:fillRect/>
          </a:stretch>
        </p:blipFill>
        <p:spPr bwMode="auto">
          <a:xfrm>
            <a:off x="1295400" y="1295400"/>
            <a:ext cx="11709400" cy="546100"/>
          </a:xfrm>
          <a:prstGeom prst="rect">
            <a:avLst/>
          </a:prstGeom>
          <a:noFill/>
          <a:ln w="12700">
            <a:noFill/>
            <a:miter lim="800000"/>
            <a:headEnd/>
            <a:tailEnd/>
          </a:ln>
        </p:spPr>
      </p:pic>
      <p:sp>
        <p:nvSpPr>
          <p:cNvPr id="21508" name="Rectangle 2"/>
          <p:cNvSpPr>
            <a:spLocks noGrp="1" noChangeArrowheads="1"/>
          </p:cNvSpPr>
          <p:nvPr>
            <p:ph type="title"/>
          </p:nvPr>
        </p:nvSpPr>
        <p:spPr/>
        <p:txBody>
          <a:bodyPr rIns="166398"/>
          <a:lstStyle/>
          <a:p>
            <a:pPr marL="57150" indent="0" eaLnBrk="1" hangingPunct="1"/>
            <a:r>
              <a:rPr lang="en-US"/>
              <a:t>Why study AI?</a:t>
            </a:r>
          </a:p>
        </p:txBody>
      </p:sp>
      <p:pic>
        <p:nvPicPr>
          <p:cNvPr id="21509" name="Picture 3"/>
          <p:cNvPicPr>
            <a:picLocks noChangeArrowheads="1"/>
          </p:cNvPicPr>
          <p:nvPr/>
        </p:nvPicPr>
        <p:blipFill>
          <a:blip r:embed="rId3"/>
          <a:srcRect/>
          <a:stretch>
            <a:fillRect/>
          </a:stretch>
        </p:blipFill>
        <p:spPr bwMode="auto">
          <a:xfrm>
            <a:off x="647700" y="2705100"/>
            <a:ext cx="3581400" cy="4876800"/>
          </a:xfrm>
          <a:prstGeom prst="rect">
            <a:avLst/>
          </a:prstGeom>
          <a:noFill/>
          <a:ln w="12700">
            <a:noFill/>
            <a:miter lim="800000"/>
            <a:headEnd/>
            <a:tailEnd/>
          </a:ln>
        </p:spPr>
      </p:pic>
      <p:pic>
        <p:nvPicPr>
          <p:cNvPr id="21510" name="Picture 4"/>
          <p:cNvPicPr>
            <a:picLocks noChangeArrowheads="1"/>
          </p:cNvPicPr>
          <p:nvPr/>
        </p:nvPicPr>
        <p:blipFill>
          <a:blip r:embed="rId4"/>
          <a:srcRect/>
          <a:stretch>
            <a:fillRect/>
          </a:stretch>
        </p:blipFill>
        <p:spPr bwMode="auto">
          <a:xfrm>
            <a:off x="4660900" y="1841500"/>
            <a:ext cx="3317875" cy="2930525"/>
          </a:xfrm>
          <a:prstGeom prst="rect">
            <a:avLst/>
          </a:prstGeom>
          <a:noFill/>
          <a:ln w="12700">
            <a:noFill/>
            <a:miter lim="800000"/>
            <a:headEnd/>
            <a:tailEnd/>
          </a:ln>
        </p:spPr>
      </p:pic>
      <p:pic>
        <p:nvPicPr>
          <p:cNvPr id="21511" name="Picture 5"/>
          <p:cNvPicPr>
            <a:picLocks noChangeArrowheads="1"/>
          </p:cNvPicPr>
          <p:nvPr/>
        </p:nvPicPr>
        <p:blipFill>
          <a:blip r:embed="rId5"/>
          <a:srcRect/>
          <a:stretch>
            <a:fillRect/>
          </a:stretch>
        </p:blipFill>
        <p:spPr bwMode="auto">
          <a:xfrm>
            <a:off x="8343900" y="2489200"/>
            <a:ext cx="2171700" cy="885825"/>
          </a:xfrm>
          <a:prstGeom prst="rect">
            <a:avLst/>
          </a:prstGeom>
          <a:noFill/>
          <a:ln w="12700">
            <a:noFill/>
            <a:miter lim="800000"/>
            <a:headEnd/>
            <a:tailEnd/>
          </a:ln>
        </p:spPr>
      </p:pic>
      <p:pic>
        <p:nvPicPr>
          <p:cNvPr id="21512" name="Picture 6"/>
          <p:cNvPicPr>
            <a:picLocks noChangeArrowheads="1"/>
          </p:cNvPicPr>
          <p:nvPr/>
        </p:nvPicPr>
        <p:blipFill>
          <a:blip r:embed="rId6"/>
          <a:srcRect/>
          <a:stretch>
            <a:fillRect/>
          </a:stretch>
        </p:blipFill>
        <p:spPr bwMode="auto">
          <a:xfrm>
            <a:off x="8991600" y="3581400"/>
            <a:ext cx="2387600" cy="503238"/>
          </a:xfrm>
          <a:prstGeom prst="rect">
            <a:avLst/>
          </a:prstGeom>
          <a:noFill/>
          <a:ln w="12700">
            <a:noFill/>
            <a:miter lim="800000"/>
            <a:headEnd/>
            <a:tailEnd/>
          </a:ln>
        </p:spPr>
      </p:pic>
      <p:sp>
        <p:nvSpPr>
          <p:cNvPr id="21513" name="Rectangle 7"/>
          <p:cNvSpPr>
            <a:spLocks/>
          </p:cNvSpPr>
          <p:nvPr/>
        </p:nvSpPr>
        <p:spPr bwMode="auto">
          <a:xfrm>
            <a:off x="8775700" y="4229100"/>
            <a:ext cx="2773363"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Search engines</a:t>
            </a:r>
          </a:p>
        </p:txBody>
      </p:sp>
      <p:sp>
        <p:nvSpPr>
          <p:cNvPr id="21514" name="Rectangle 8"/>
          <p:cNvSpPr>
            <a:spLocks/>
          </p:cNvSpPr>
          <p:nvPr/>
        </p:nvSpPr>
        <p:spPr bwMode="auto">
          <a:xfrm>
            <a:off x="1739900" y="7797800"/>
            <a:ext cx="1201738"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Labor</a:t>
            </a:r>
          </a:p>
        </p:txBody>
      </p:sp>
      <p:sp>
        <p:nvSpPr>
          <p:cNvPr id="21515" name="Rectangle 9"/>
          <p:cNvSpPr>
            <a:spLocks/>
          </p:cNvSpPr>
          <p:nvPr/>
        </p:nvSpPr>
        <p:spPr bwMode="auto">
          <a:xfrm>
            <a:off x="5486400" y="4762500"/>
            <a:ext cx="1514475"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Science</a:t>
            </a:r>
          </a:p>
        </p:txBody>
      </p:sp>
      <p:pic>
        <p:nvPicPr>
          <p:cNvPr id="21516" name="Picture 10"/>
          <p:cNvPicPr>
            <a:picLocks noChangeArrowheads="1"/>
          </p:cNvPicPr>
          <p:nvPr/>
        </p:nvPicPr>
        <p:blipFill>
          <a:blip r:embed="rId7"/>
          <a:srcRect/>
          <a:stretch>
            <a:fillRect/>
          </a:stretch>
        </p:blipFill>
        <p:spPr bwMode="auto">
          <a:xfrm>
            <a:off x="9753600" y="5114925"/>
            <a:ext cx="1203325" cy="1295400"/>
          </a:xfrm>
          <a:prstGeom prst="rect">
            <a:avLst/>
          </a:prstGeom>
          <a:noFill/>
          <a:ln w="12700">
            <a:noFill/>
            <a:miter lim="800000"/>
            <a:headEnd/>
            <a:tailEnd/>
          </a:ln>
        </p:spPr>
      </p:pic>
      <p:sp>
        <p:nvSpPr>
          <p:cNvPr id="21517" name="Rectangle 11"/>
          <p:cNvSpPr>
            <a:spLocks/>
          </p:cNvSpPr>
          <p:nvPr/>
        </p:nvSpPr>
        <p:spPr bwMode="auto">
          <a:xfrm>
            <a:off x="9207500" y="6524625"/>
            <a:ext cx="1922463" cy="10541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Medicine/</a:t>
            </a:r>
          </a:p>
          <a:p>
            <a:pPr marL="57150"/>
            <a:r>
              <a:rPr lang="en-US">
                <a:solidFill>
                  <a:schemeClr val="tx1"/>
                </a:solidFill>
                <a:ea typeface="Times New Roman" charset="0"/>
                <a:cs typeface="Times New Roman" charset="0"/>
              </a:rPr>
              <a:t>Diagnosis</a:t>
            </a:r>
          </a:p>
        </p:txBody>
      </p:sp>
      <p:pic>
        <p:nvPicPr>
          <p:cNvPr id="21518" name="Picture 12"/>
          <p:cNvPicPr>
            <a:picLocks noChangeArrowheads="1"/>
          </p:cNvPicPr>
          <p:nvPr/>
        </p:nvPicPr>
        <p:blipFill>
          <a:blip r:embed="rId8"/>
          <a:srcRect/>
          <a:stretch>
            <a:fillRect/>
          </a:stretch>
        </p:blipFill>
        <p:spPr bwMode="auto">
          <a:xfrm>
            <a:off x="5308600" y="5854700"/>
            <a:ext cx="1851025" cy="1851025"/>
          </a:xfrm>
          <a:prstGeom prst="rect">
            <a:avLst/>
          </a:prstGeom>
          <a:noFill/>
          <a:ln w="12700">
            <a:noFill/>
            <a:miter lim="800000"/>
            <a:headEnd/>
            <a:tailEnd/>
          </a:ln>
        </p:spPr>
      </p:pic>
      <p:pic>
        <p:nvPicPr>
          <p:cNvPr id="21519" name="Picture 13"/>
          <p:cNvPicPr>
            <a:picLocks noChangeArrowheads="1"/>
          </p:cNvPicPr>
          <p:nvPr/>
        </p:nvPicPr>
        <p:blipFill>
          <a:blip r:embed="rId9"/>
          <a:srcRect/>
          <a:stretch>
            <a:fillRect/>
          </a:stretch>
        </p:blipFill>
        <p:spPr bwMode="auto">
          <a:xfrm>
            <a:off x="6388100" y="7150100"/>
            <a:ext cx="1955800" cy="1543050"/>
          </a:xfrm>
          <a:prstGeom prst="rect">
            <a:avLst/>
          </a:prstGeom>
          <a:noFill/>
          <a:ln w="12700">
            <a:noFill/>
            <a:miter lim="800000"/>
            <a:headEnd/>
            <a:tailEnd/>
          </a:ln>
        </p:spPr>
      </p:pic>
      <p:pic>
        <p:nvPicPr>
          <p:cNvPr id="21520" name="Picture 14"/>
          <p:cNvPicPr>
            <a:picLocks noChangeArrowheads="1"/>
          </p:cNvPicPr>
          <p:nvPr/>
        </p:nvPicPr>
        <p:blipFill>
          <a:blip r:embed="rId10"/>
          <a:srcRect l="2217" t="1564" r="5145" b="5798"/>
          <a:stretch>
            <a:fillRect/>
          </a:stretch>
        </p:blipFill>
        <p:spPr bwMode="auto">
          <a:xfrm>
            <a:off x="7480300" y="6172200"/>
            <a:ext cx="1079500" cy="1079500"/>
          </a:xfrm>
          <a:prstGeom prst="rect">
            <a:avLst/>
          </a:prstGeom>
          <a:noFill/>
          <a:ln w="12700">
            <a:noFill/>
            <a:miter lim="800000"/>
            <a:headEnd/>
            <a:tailEnd/>
          </a:ln>
        </p:spPr>
      </p:pic>
      <p:sp>
        <p:nvSpPr>
          <p:cNvPr id="21521" name="Rectangle 15"/>
          <p:cNvSpPr>
            <a:spLocks/>
          </p:cNvSpPr>
          <p:nvPr/>
        </p:nvSpPr>
        <p:spPr bwMode="auto">
          <a:xfrm>
            <a:off x="4546600" y="8242300"/>
            <a:ext cx="2114550" cy="571500"/>
          </a:xfrm>
          <a:prstGeom prst="rect">
            <a:avLst/>
          </a:prstGeom>
          <a:noFill/>
          <a:ln w="12700">
            <a:noFill/>
            <a:miter lim="800000"/>
            <a:headEnd/>
            <a:tailEnd/>
          </a:ln>
        </p:spPr>
        <p:txBody>
          <a:bodyPr wrap="none" lIns="0" tIns="0" rIns="57799" bIns="0">
            <a:prstTxWarp prst="textNoShape">
              <a:avLst/>
            </a:prstTxWarp>
            <a:spAutoFit/>
          </a:bodyPr>
          <a:lstStyle/>
          <a:p>
            <a:pPr marL="57150"/>
            <a:r>
              <a:rPr lang="en-US">
                <a:solidFill>
                  <a:schemeClr val="tx1"/>
                </a:solidFill>
                <a:ea typeface="Times New Roman" charset="0"/>
                <a:cs typeface="Times New Roman" charset="0"/>
              </a:rPr>
              <a:t>Appliances</a:t>
            </a:r>
          </a:p>
        </p:txBody>
      </p:sp>
      <p:sp>
        <p:nvSpPr>
          <p:cNvPr id="21522" name="Rectangle 16"/>
          <p:cNvSpPr>
            <a:spLocks/>
          </p:cNvSpPr>
          <p:nvPr/>
        </p:nvSpPr>
        <p:spPr bwMode="auto">
          <a:xfrm>
            <a:off x="9639300" y="8242300"/>
            <a:ext cx="2489200" cy="571500"/>
          </a:xfrm>
          <a:prstGeom prst="rect">
            <a:avLst/>
          </a:prstGeom>
          <a:noFill/>
          <a:ln w="12700">
            <a:noFill/>
            <a:miter lim="800000"/>
            <a:headEnd/>
            <a:tailEnd/>
          </a:ln>
        </p:spPr>
        <p:txBody>
          <a:bodyPr lIns="0" tIns="0" rIns="57799" bIns="0">
            <a:prstTxWarp prst="textNoShape">
              <a:avLst/>
            </a:prstTxWarp>
          </a:bodyPr>
          <a:lstStyle/>
          <a:p>
            <a:pPr marL="57150">
              <a:spcBef>
                <a:spcPts val="1913"/>
              </a:spcBef>
            </a:pPr>
            <a:r>
              <a:rPr lang="en-US" b="1">
                <a:solidFill>
                  <a:schemeClr val="tx1"/>
                </a:solidFill>
                <a:ea typeface="Times New Roman" charset="0"/>
                <a:cs typeface="Times New Roman" charset="0"/>
              </a:rPr>
              <a:t>What else?</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507" name="Picture 1"/>
          <p:cNvPicPr>
            <a:picLocks noChangeArrowheads="1"/>
          </p:cNvPicPr>
          <p:nvPr/>
        </p:nvPicPr>
        <p:blipFill>
          <a:blip r:embed="rId4"/>
          <a:srcRect/>
          <a:stretch>
            <a:fillRect/>
          </a:stretch>
        </p:blipFill>
        <p:spPr bwMode="auto">
          <a:xfrm>
            <a:off x="1295400" y="1295400"/>
            <a:ext cx="11709400" cy="546100"/>
          </a:xfrm>
          <a:prstGeom prst="rect">
            <a:avLst/>
          </a:prstGeom>
          <a:noFill/>
          <a:ln w="12700">
            <a:noFill/>
            <a:miter lim="800000"/>
            <a:headEnd/>
            <a:tailEnd/>
          </a:ln>
        </p:spPr>
      </p:pic>
      <p:sp>
        <p:nvSpPr>
          <p:cNvPr id="21508" name="Rectangle 2"/>
          <p:cNvSpPr>
            <a:spLocks noGrp="1" noChangeArrowheads="1"/>
          </p:cNvSpPr>
          <p:nvPr>
            <p:ph type="title"/>
          </p:nvPr>
        </p:nvSpPr>
        <p:spPr/>
        <p:txBody>
          <a:bodyPr rIns="166398"/>
          <a:lstStyle/>
          <a:p>
            <a:pPr marL="57150" indent="0" eaLnBrk="1" hangingPunct="1"/>
            <a:r>
              <a:rPr lang="en-US"/>
              <a:t>Why study AI?</a:t>
            </a:r>
          </a:p>
        </p:txBody>
      </p:sp>
      <p:pic>
        <p:nvPicPr>
          <p:cNvPr id="19" name="Mario-AI.mp4">
            <a:hlinkClick r:id="" action="ppaction://media"/>
          </p:cNvPr>
          <p:cNvPicPr/>
          <p:nvPr>
            <a:videoFile r:link="rId1"/>
          </p:nvPr>
        </p:nvPicPr>
        <p:blipFill>
          <a:blip r:embed="rId5"/>
          <a:stretch>
            <a:fillRect/>
          </a:stretch>
        </p:blipFill>
        <p:spPr>
          <a:xfrm>
            <a:off x="101600" y="2000250"/>
            <a:ext cx="6477000" cy="4857750"/>
          </a:xfrm>
          <a:prstGeom prst="rect">
            <a:avLst/>
          </a:prstGeom>
        </p:spPr>
      </p:pic>
      <p:pic>
        <p:nvPicPr>
          <p:cNvPr id="20" name="ASIMO.mp4">
            <a:hlinkClick r:id="" action="ppaction://media"/>
          </p:cNvPr>
          <p:cNvPicPr/>
          <p:nvPr>
            <a:videoFile r:link="rId2"/>
          </p:nvPr>
        </p:nvPicPr>
        <p:blipFill>
          <a:blip r:embed="rId6"/>
          <a:stretch>
            <a:fillRect/>
          </a:stretch>
        </p:blipFill>
        <p:spPr>
          <a:xfrm>
            <a:off x="6807200" y="5105400"/>
            <a:ext cx="6096000" cy="4572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33" fill="hold"/>
                                        <p:tgtEl>
                                          <p:spTgt spid="19"/>
                                        </p:tgtEl>
                                      </p:cBhvr>
                                    </p:cmd>
                                  </p:childTnLst>
                                </p:cTn>
                              </p:par>
                            </p:childTnLst>
                          </p:cTn>
                        </p:par>
                        <p:par>
                          <p:cTn id="7" fill="hold">
                            <p:stCondLst>
                              <p:cond delay="78733"/>
                            </p:stCondLst>
                            <p:childTnLst>
                              <p:par>
                                <p:cTn id="8" presetID="1" presetClass="mediacall" presetSubtype="0" fill="hold" nodeType="afterEffect">
                                  <p:stCondLst>
                                    <p:cond delay="0"/>
                                  </p:stCondLst>
                                  <p:childTnLst>
                                    <p:cmd type="call" cmd="playFrom(0.0)">
                                      <p:cBhvr>
                                        <p:cTn id="9" dur="226525"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0">
                  <p:stCondLst>
                    <p:cond delay="indefinite"/>
                  </p:stCondLst>
                  <p:endCondLst>
                    <p:cond evt="onNext" delay="0">
                      <p:tgtEl>
                        <p:sldTgt/>
                      </p:tgtEl>
                    </p:cond>
                    <p:cond evt="onPrev" delay="0">
                      <p:tgtEl>
                        <p:sldTgt/>
                      </p:tgtEl>
                    </p:cond>
                  </p:endCondLst>
                </p:cTn>
                <p:tgtEl>
                  <p:spTgt spid="19"/>
                </p:tgtEl>
              </p:cMediaNode>
            </p:video>
            <p:seq concurrent="1" nextAc="seek">
              <p:cTn id="11" restart="whenNotActive" fill="hold" evtFilter="cancelBubble" nodeType="interactiveSeq">
                <p:stCondLst>
                  <p:cond evt="onClick" delay="0">
                    <p:tgtEl>
                      <p:spTgt spid="1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9"/>
                                        </p:tgtEl>
                                      </p:cBhvr>
                                    </p:cmd>
                                  </p:childTnLst>
                                </p:cTn>
                              </p:par>
                            </p:childTnLst>
                          </p:cTn>
                        </p:par>
                      </p:childTnLst>
                    </p:cTn>
                  </p:par>
                </p:childTnLst>
              </p:cTn>
              <p:nextCondLst>
                <p:cond evt="onClick" delay="0">
                  <p:tgtEl>
                    <p:spTgt spid="19"/>
                  </p:tgtEl>
                </p:cond>
              </p:nextCondLst>
            </p:seq>
            <p:video>
              <p:cMediaNode>
                <p:cTn id="16" fill="hold" display="0">
                  <p:stCondLst>
                    <p:cond delay="indefinite"/>
                  </p:stCondLst>
                  <p:endCondLst>
                    <p:cond evt="onNext" delay="0">
                      <p:tgtEl>
                        <p:sldTgt/>
                      </p:tgtEl>
                    </p:cond>
                    <p:cond evt="onPrev" delay="0">
                      <p:tgtEl>
                        <p:sldTgt/>
                      </p:tgtEl>
                    </p:cond>
                  </p:endCondLst>
                </p:cTn>
                <p:tgtEl>
                  <p:spTgt spid="20"/>
                </p:tgtEl>
              </p:cMediaNode>
            </p:video>
            <p:seq concurrent="1" nextAc="seek">
              <p:cTn id="17" restart="whenNotActive" fill="hold" evtFilter="cancelBubble" nodeType="interactiveSeq">
                <p:stCondLst>
                  <p:cond evt="onClick" delay="0">
                    <p:tgtEl>
                      <p:spTgt spid="2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theme/theme1.xml><?xml version="1.0" encoding="utf-8"?>
<a:theme xmlns:a="http://schemas.openxmlformats.org/drawingml/2006/main" name="AI-460">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AI-460">
      <a:majorFont>
        <a:latin typeface="Helvetica"/>
        <a:ea typeface="ヒラギノ角ゴ ProN W6"/>
        <a:cs typeface="ヒラギノ角ゴ ProN W6"/>
      </a:majorFont>
      <a:minorFont>
        <a:latin typeface="Tahom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FF6600"/>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AI-46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TotalTime>
  <Pages>0</Pages>
  <Words>2895</Words>
  <Characters>0</Characters>
  <Application>Microsoft Macintosh PowerPoint</Application>
  <PresentationFormat>Custom</PresentationFormat>
  <Lines>0</Lines>
  <Paragraphs>384</Paragraphs>
  <Slides>48</Slides>
  <Notes>1</Notes>
  <HiddenSlides>0</HiddenSlides>
  <MMClips>6</MMClips>
  <ScaleCrop>false</ScaleCrop>
  <HeadingPairs>
    <vt:vector size="4" baseType="variant">
      <vt:variant>
        <vt:lpstr>Design Template</vt:lpstr>
      </vt:variant>
      <vt:variant>
        <vt:i4>1</vt:i4>
      </vt:variant>
      <vt:variant>
        <vt:lpstr>Slide Titles</vt:lpstr>
      </vt:variant>
      <vt:variant>
        <vt:i4>48</vt:i4>
      </vt:variant>
    </vt:vector>
  </HeadingPairs>
  <TitlesOfParts>
    <vt:vector size="49" baseType="lpstr">
      <vt:lpstr>AI-460</vt:lpstr>
      <vt:lpstr>CS 561: Artificial Intelligence</vt:lpstr>
      <vt:lpstr>CS 561: Artificial Intelligence</vt:lpstr>
      <vt:lpstr>Practical issues</vt:lpstr>
      <vt:lpstr>Academic Integrity</vt:lpstr>
      <vt:lpstr>Academic Integrity</vt:lpstr>
      <vt:lpstr>Slide 6</vt:lpstr>
      <vt:lpstr>Slide 7</vt:lpstr>
      <vt:lpstr>Why study AI?</vt:lpstr>
      <vt:lpstr>Why study AI?</vt:lpstr>
      <vt:lpstr>DARPA Robotics Challenge</vt:lpstr>
      <vt:lpstr>Slide 11</vt:lpstr>
      <vt:lpstr>What is AI?</vt:lpstr>
      <vt:lpstr>Acting Humanly: The Turing Test</vt:lpstr>
      <vt:lpstr>Acting Humanly: The Turing Test</vt:lpstr>
      <vt:lpstr>Acting Humanly: The Full Turing Test</vt:lpstr>
      <vt:lpstr>Acting Humanly: The Full Turing Test</vt:lpstr>
      <vt:lpstr>Acting Humanly: The Full Turing Test</vt:lpstr>
      <vt:lpstr>What would a computer need to pass the Turing test?</vt:lpstr>
      <vt:lpstr>What would a computer need to pass the Turing test?</vt:lpstr>
      <vt:lpstr>CAPTCHAs or “reverse Turing tests”</vt:lpstr>
      <vt:lpstr>Thinking Humanly: Cognitive Science</vt:lpstr>
      <vt:lpstr>Thinking Rationally: Laws of Thought</vt:lpstr>
      <vt:lpstr>Thinking Rationally: Laws of Thought</vt:lpstr>
      <vt:lpstr>Acting Rationally: The Rational Agent</vt:lpstr>
      <vt:lpstr>How to achieve AI?</vt:lpstr>
      <vt:lpstr>Branches of AI</vt:lpstr>
      <vt:lpstr>AI Prehistory</vt:lpstr>
      <vt:lpstr>AI History</vt:lpstr>
      <vt:lpstr>AI State of the art</vt:lpstr>
      <vt:lpstr>AI State of the art</vt:lpstr>
      <vt:lpstr>AI State of the art</vt:lpstr>
      <vt:lpstr>AI State of the art</vt:lpstr>
      <vt:lpstr>Course Overview</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lpstr>Course Overview (cont.)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 Artificial Intelligence</dc:title>
  <dc:subject/>
  <dc:creator/>
  <cp:keywords/>
  <dc:description/>
  <cp:lastModifiedBy>Laurent Itti</cp:lastModifiedBy>
  <cp:revision>39</cp:revision>
  <dcterms:created xsi:type="dcterms:W3CDTF">2014-01-13T18:37:42Z</dcterms:created>
  <dcterms:modified xsi:type="dcterms:W3CDTF">2014-01-13T19:20:50Z</dcterms:modified>
</cp:coreProperties>
</file>